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8"/>
  </p:notesMasterIdLst>
  <p:sldIdLst>
    <p:sldId id="260" r:id="rId2"/>
    <p:sldId id="272" r:id="rId3"/>
    <p:sldId id="557" r:id="rId4"/>
    <p:sldId id="558" r:id="rId5"/>
    <p:sldId id="275" r:id="rId6"/>
    <p:sldId id="276" r:id="rId7"/>
    <p:sldId id="277" r:id="rId8"/>
    <p:sldId id="278" r:id="rId9"/>
    <p:sldId id="684" r:id="rId10"/>
    <p:sldId id="685" r:id="rId11"/>
    <p:sldId id="686" r:id="rId12"/>
    <p:sldId id="682" r:id="rId13"/>
    <p:sldId id="687" r:id="rId14"/>
    <p:sldId id="688" r:id="rId15"/>
    <p:sldId id="689" r:id="rId16"/>
    <p:sldId id="690" r:id="rId17"/>
    <p:sldId id="691" r:id="rId18"/>
    <p:sldId id="2692" r:id="rId19"/>
    <p:sldId id="2695" r:id="rId20"/>
    <p:sldId id="2693" r:id="rId21"/>
    <p:sldId id="2696" r:id="rId22"/>
    <p:sldId id="2698" r:id="rId23"/>
    <p:sldId id="2653" r:id="rId24"/>
    <p:sldId id="2654" r:id="rId25"/>
    <p:sldId id="2662" r:id="rId26"/>
    <p:sldId id="2663" r:id="rId27"/>
    <p:sldId id="2655" r:id="rId28"/>
    <p:sldId id="2649" r:id="rId29"/>
    <p:sldId id="2650" r:id="rId30"/>
    <p:sldId id="2651" r:id="rId31"/>
    <p:sldId id="2656" r:id="rId32"/>
    <p:sldId id="2658" r:id="rId33"/>
    <p:sldId id="2657" r:id="rId34"/>
    <p:sldId id="2661" r:id="rId35"/>
    <p:sldId id="1789" r:id="rId36"/>
    <p:sldId id="2659" r:id="rId37"/>
    <p:sldId id="2697" r:id="rId38"/>
    <p:sldId id="291" r:id="rId39"/>
    <p:sldId id="672" r:id="rId40"/>
    <p:sldId id="567" r:id="rId41"/>
    <p:sldId id="552" r:id="rId42"/>
    <p:sldId id="559" r:id="rId43"/>
    <p:sldId id="560" r:id="rId44"/>
    <p:sldId id="561" r:id="rId45"/>
    <p:sldId id="562" r:id="rId46"/>
    <p:sldId id="657" r:id="rId47"/>
    <p:sldId id="658" r:id="rId48"/>
    <p:sldId id="659" r:id="rId49"/>
    <p:sldId id="660" r:id="rId50"/>
    <p:sldId id="661" r:id="rId51"/>
    <p:sldId id="662" r:id="rId52"/>
    <p:sldId id="663" r:id="rId53"/>
    <p:sldId id="664" r:id="rId54"/>
    <p:sldId id="666" r:id="rId55"/>
    <p:sldId id="667" r:id="rId56"/>
    <p:sldId id="665" r:id="rId57"/>
    <p:sldId id="332" r:id="rId58"/>
    <p:sldId id="579" r:id="rId59"/>
    <p:sldId id="581" r:id="rId60"/>
    <p:sldId id="582" r:id="rId61"/>
    <p:sldId id="580" r:id="rId62"/>
    <p:sldId id="668" r:id="rId63"/>
    <p:sldId id="588" r:id="rId64"/>
    <p:sldId id="589" r:id="rId65"/>
    <p:sldId id="585" r:id="rId66"/>
    <p:sldId id="592" r:id="rId67"/>
    <p:sldId id="590" r:id="rId68"/>
    <p:sldId id="593" r:id="rId69"/>
    <p:sldId id="594" r:id="rId70"/>
    <p:sldId id="587" r:id="rId71"/>
    <p:sldId id="598" r:id="rId72"/>
    <p:sldId id="595" r:id="rId73"/>
    <p:sldId id="597" r:id="rId74"/>
    <p:sldId id="599" r:id="rId75"/>
    <p:sldId id="673" r:id="rId76"/>
    <p:sldId id="388" r:id="rId77"/>
    <p:sldId id="674" r:id="rId78"/>
    <p:sldId id="675" r:id="rId79"/>
    <p:sldId id="335" r:id="rId80"/>
    <p:sldId id="394" r:id="rId81"/>
    <p:sldId id="600" r:id="rId82"/>
    <p:sldId id="669" r:id="rId83"/>
    <p:sldId id="407" r:id="rId84"/>
    <p:sldId id="602" r:id="rId85"/>
    <p:sldId id="677" r:id="rId86"/>
    <p:sldId id="676" r:id="rId87"/>
    <p:sldId id="603" r:id="rId88"/>
    <p:sldId id="338" r:id="rId89"/>
    <p:sldId id="604" r:id="rId90"/>
    <p:sldId id="616" r:id="rId91"/>
    <p:sldId id="617" r:id="rId92"/>
    <p:sldId id="605" r:id="rId93"/>
    <p:sldId id="608" r:id="rId94"/>
    <p:sldId id="610" r:id="rId95"/>
    <p:sldId id="611" r:id="rId96"/>
    <p:sldId id="609" r:id="rId97"/>
    <p:sldId id="612" r:id="rId98"/>
    <p:sldId id="613" r:id="rId99"/>
    <p:sldId id="678" r:id="rId100"/>
    <p:sldId id="680" r:id="rId101"/>
    <p:sldId id="679" r:id="rId102"/>
    <p:sldId id="619" r:id="rId103"/>
    <p:sldId id="615" r:id="rId104"/>
    <p:sldId id="681" r:id="rId105"/>
    <p:sldId id="670" r:id="rId106"/>
    <p:sldId id="621" r:id="rId107"/>
    <p:sldId id="623" r:id="rId108"/>
    <p:sldId id="622" r:id="rId109"/>
    <p:sldId id="624" r:id="rId110"/>
    <p:sldId id="626" r:id="rId111"/>
    <p:sldId id="614" r:id="rId112"/>
    <p:sldId id="2652" r:id="rId113"/>
    <p:sldId id="2666" r:id="rId114"/>
    <p:sldId id="2667" r:id="rId115"/>
    <p:sldId id="2668" r:id="rId116"/>
    <p:sldId id="2671" r:id="rId117"/>
    <p:sldId id="2704" r:id="rId118"/>
    <p:sldId id="2660" r:id="rId119"/>
    <p:sldId id="2673" r:id="rId120"/>
    <p:sldId id="2674" r:id="rId121"/>
    <p:sldId id="2675" r:id="rId122"/>
    <p:sldId id="2676" r:id="rId123"/>
    <p:sldId id="2703" r:id="rId124"/>
    <p:sldId id="632" r:id="rId125"/>
    <p:sldId id="267" r:id="rId126"/>
    <p:sldId id="683"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85FF"/>
    <a:srgbClr val="00FA00"/>
    <a:srgbClr val="A6A6A6"/>
    <a:srgbClr val="00FDFF"/>
    <a:srgbClr val="0096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178"/>
    <p:restoredTop sz="94643"/>
  </p:normalViewPr>
  <p:slideViewPr>
    <p:cSldViewPr snapToGrid="0" snapToObjects="1">
      <p:cViewPr varScale="1">
        <p:scale>
          <a:sx n="100" d="100"/>
          <a:sy n="100" d="100"/>
        </p:scale>
        <p:origin x="184"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03745-0C71-BA4F-9F55-4E24EFF4F3DE}"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DA5C5-60F3-3D4F-85B7-720227B5F48A}" type="slidenum">
              <a:rPr lang="en-US" smtClean="0"/>
              <a:t>‹#›</a:t>
            </a:fld>
            <a:endParaRPr lang="en-US"/>
          </a:p>
        </p:txBody>
      </p:sp>
    </p:spTree>
    <p:extLst>
      <p:ext uri="{BB962C8B-B14F-4D97-AF65-F5344CB8AC3E}">
        <p14:creationId xmlns:p14="http://schemas.microsoft.com/office/powerpoint/2010/main" val="2716086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Eswatini" TargetMode="External"/><Relationship Id="rId7" Type="http://schemas.openxmlformats.org/officeDocument/2006/relationships/hyperlink" Target="https://en.wikipedia.org/wiki/HIV/AIDS_in_South_Africa#cite_note-databank.worldbank.org-1"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South_Africa" TargetMode="External"/><Relationship Id="rId5" Type="http://schemas.openxmlformats.org/officeDocument/2006/relationships/hyperlink" Target="https://en.wikipedia.org/wiki/Botswana" TargetMode="External"/><Relationship Id="rId4" Type="http://schemas.openxmlformats.org/officeDocument/2006/relationships/hyperlink" Target="https://en.wikipedia.org/wiki/Lesotho"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7" Type="http://schemas.openxmlformats.org/officeDocument/2006/relationships/hyperlink" Target="https://en.wikipedia.org/wiki/Allele"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Hemoglobin_A" TargetMode="External"/><Relationship Id="rId5" Type="http://schemas.openxmlformats.org/officeDocument/2006/relationships/hyperlink" Target="https://en.wikipedia.org/wiki/Protein" TargetMode="External"/><Relationship Id="rId4" Type="http://schemas.openxmlformats.org/officeDocument/2006/relationships/hyperlink" Target="https://en.wikipedia.org/wiki/Beta-globi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Spain_during_World_War_I" TargetMode="External"/><Relationship Id="rId3" Type="http://schemas.openxmlformats.org/officeDocument/2006/relationships/hyperlink" Target="https://en.wikipedia.org/wiki/World_War_I" TargetMode="External"/><Relationship Id="rId7" Type="http://schemas.openxmlformats.org/officeDocument/2006/relationships/hyperlink" Target="https://en.wikipedia.org/wiki/Freedom_of_the_pres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en.wikipedia.org/wiki/Morale" TargetMode="External"/><Relationship Id="rId5" Type="http://schemas.openxmlformats.org/officeDocument/2006/relationships/hyperlink" Target="https://en.wikipedia.org/wiki/Belligerent" TargetMode="External"/><Relationship Id="rId4" Type="http://schemas.openxmlformats.org/officeDocument/2006/relationships/hyperlink" Target="https://en.wikipedia.org/wiki/Censorship" TargetMode="External"/><Relationship Id="rId9" Type="http://schemas.openxmlformats.org/officeDocument/2006/relationships/hyperlink" Target="https://en.wikipedia.org/wiki/Spanish_flu#cite_note-Friday-8"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23</a:t>
            </a:fld>
            <a:endParaRPr lang="en-US"/>
          </a:p>
        </p:txBody>
      </p:sp>
    </p:spTree>
    <p:extLst>
      <p:ext uri="{BB962C8B-B14F-4D97-AF65-F5344CB8AC3E}">
        <p14:creationId xmlns:p14="http://schemas.microsoft.com/office/powerpoint/2010/main" val="846815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32</a:t>
            </a:fld>
            <a:endParaRPr lang="en-US"/>
          </a:p>
        </p:txBody>
      </p:sp>
    </p:spTree>
    <p:extLst>
      <p:ext uri="{BB962C8B-B14F-4D97-AF65-F5344CB8AC3E}">
        <p14:creationId xmlns:p14="http://schemas.microsoft.com/office/powerpoint/2010/main" val="2469692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According to a UNAIDS dataset sourced from the World Bank, in 2019 the HIV prevalence rate for adults aged 15 to 49 was 27% in </a:t>
            </a:r>
            <a:r>
              <a:rPr lang="en-US" b="0" i="0" u="none" strike="noStrike" dirty="0">
                <a:solidFill>
                  <a:srgbClr val="3366CC"/>
                </a:solidFill>
                <a:effectLst/>
                <a:latin typeface="Arial" panose="020B0604020202020204" pitchFamily="34" charset="0"/>
                <a:hlinkClick r:id="rId3" tooltip="Eswatini"/>
              </a:rPr>
              <a:t>Eswatini</a:t>
            </a:r>
            <a:r>
              <a:rPr lang="en-US" b="0" i="0" dirty="0">
                <a:solidFill>
                  <a:srgbClr val="202122"/>
                </a:solidFill>
                <a:effectLst/>
                <a:latin typeface="Arial" panose="020B0604020202020204" pitchFamily="34" charset="0"/>
              </a:rPr>
              <a:t> (Swaziland), 25% in </a:t>
            </a:r>
            <a:r>
              <a:rPr lang="en-US" b="0" i="0" u="none" strike="noStrike" dirty="0">
                <a:solidFill>
                  <a:srgbClr val="3366CC"/>
                </a:solidFill>
                <a:effectLst/>
                <a:latin typeface="Arial" panose="020B0604020202020204" pitchFamily="34" charset="0"/>
                <a:hlinkClick r:id="rId4" tooltip="Lesotho"/>
              </a:rPr>
              <a:t>Lesotho</a:t>
            </a:r>
            <a:r>
              <a:rPr lang="en-US" b="0" i="0" dirty="0">
                <a:solidFill>
                  <a:srgbClr val="202122"/>
                </a:solidFill>
                <a:effectLst/>
                <a:latin typeface="Arial" panose="020B0604020202020204" pitchFamily="34" charset="0"/>
              </a:rPr>
              <a:t>, 25% in </a:t>
            </a:r>
            <a:r>
              <a:rPr lang="en-US" b="0" i="0" u="none" strike="noStrike" dirty="0">
                <a:solidFill>
                  <a:srgbClr val="3366CC"/>
                </a:solidFill>
                <a:effectLst/>
                <a:latin typeface="Arial" panose="020B0604020202020204" pitchFamily="34" charset="0"/>
                <a:hlinkClick r:id="rId5" tooltip="Botswana"/>
              </a:rPr>
              <a:t>Botswana</a:t>
            </a:r>
            <a:r>
              <a:rPr lang="en-US" b="0" i="0" dirty="0">
                <a:solidFill>
                  <a:srgbClr val="202122"/>
                </a:solidFill>
                <a:effectLst/>
                <a:latin typeface="Arial" panose="020B0604020202020204" pitchFamily="34" charset="0"/>
              </a:rPr>
              <a:t> and 19% in </a:t>
            </a:r>
            <a:r>
              <a:rPr lang="en-US" b="0" i="0" u="none" strike="noStrike" dirty="0">
                <a:solidFill>
                  <a:srgbClr val="3366CC"/>
                </a:solidFill>
                <a:effectLst/>
                <a:latin typeface="Arial" panose="020B0604020202020204" pitchFamily="34" charset="0"/>
                <a:hlinkClick r:id="rId6" tooltip="South Africa"/>
              </a:rPr>
              <a:t>South Africa</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7"/>
              </a:rPr>
              <a:t>[1]</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33</a:t>
            </a:fld>
            <a:endParaRPr lang="en-US"/>
          </a:p>
        </p:txBody>
      </p:sp>
    </p:spTree>
    <p:extLst>
      <p:ext uri="{BB962C8B-B14F-4D97-AF65-F5344CB8AC3E}">
        <p14:creationId xmlns:p14="http://schemas.microsoft.com/office/powerpoint/2010/main" val="729868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34</a:t>
            </a:fld>
            <a:endParaRPr lang="en-US"/>
          </a:p>
        </p:txBody>
      </p:sp>
    </p:spTree>
    <p:extLst>
      <p:ext uri="{BB962C8B-B14F-4D97-AF65-F5344CB8AC3E}">
        <p14:creationId xmlns:p14="http://schemas.microsoft.com/office/powerpoint/2010/main" val="248559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way in which sickle cell protects against malaria is attributed to several different things. One of the more common explanations is that the sickle hemoglobin inhibits the plasmodium parasite from infecting the red blood cells which reduces the number of malaria parasites to infect the host. Another factor is the production of heme oxygenase-1 (HO-1) enzyme, which is highly present in the sickle hemoglobin. This enzyme produces carbon monoxide which has been proven to protect against cerebral malaria</a:t>
            </a:r>
          </a:p>
          <a:p>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Normally, a person inherits two copies of the </a:t>
            </a:r>
            <a:r>
              <a:rPr lang="en-US" b="0" i="0" u="none" strike="noStrike" dirty="0">
                <a:solidFill>
                  <a:srgbClr val="3366CC"/>
                </a:solidFill>
                <a:effectLst/>
                <a:latin typeface="Arial" panose="020B0604020202020204" pitchFamily="34" charset="0"/>
                <a:hlinkClick r:id="rId3" tooltip="Gene"/>
              </a:rPr>
              <a:t>gene</a:t>
            </a:r>
            <a:r>
              <a:rPr lang="en-US" b="0" i="0" dirty="0">
                <a:solidFill>
                  <a:srgbClr val="202122"/>
                </a:solidFill>
                <a:effectLst/>
                <a:latin typeface="Arial" panose="020B0604020202020204" pitchFamily="34" charset="0"/>
              </a:rPr>
              <a:t> that produces </a:t>
            </a:r>
            <a:r>
              <a:rPr lang="en-US" b="0" i="0" u="none" strike="noStrike" dirty="0">
                <a:solidFill>
                  <a:srgbClr val="3366CC"/>
                </a:solidFill>
                <a:effectLst/>
                <a:latin typeface="Arial" panose="020B0604020202020204" pitchFamily="34" charset="0"/>
                <a:hlinkClick r:id="rId4" tooltip="Beta-globin"/>
              </a:rPr>
              <a:t>beta-globin</a:t>
            </a:r>
            <a:r>
              <a:rPr lang="en-US" b="0" i="0" dirty="0">
                <a:solidFill>
                  <a:srgbClr val="202122"/>
                </a:solidFill>
                <a:effectLst/>
                <a:latin typeface="Arial" panose="020B0604020202020204" pitchFamily="34" charset="0"/>
              </a:rPr>
              <a:t>, a </a:t>
            </a:r>
            <a:r>
              <a:rPr lang="en-US" b="0" i="0" u="none" strike="noStrike" dirty="0">
                <a:solidFill>
                  <a:srgbClr val="3366CC"/>
                </a:solidFill>
                <a:effectLst/>
                <a:latin typeface="Arial" panose="020B0604020202020204" pitchFamily="34" charset="0"/>
                <a:hlinkClick r:id="rId5" tooltip="Protein"/>
              </a:rPr>
              <a:t>protein</a:t>
            </a:r>
            <a:r>
              <a:rPr lang="en-US" b="0" i="0" dirty="0">
                <a:solidFill>
                  <a:srgbClr val="202122"/>
                </a:solidFill>
                <a:effectLst/>
                <a:latin typeface="Arial" panose="020B0604020202020204" pitchFamily="34" charset="0"/>
              </a:rPr>
              <a:t> needed to produce normal hemoglobin (</a:t>
            </a:r>
            <a:r>
              <a:rPr lang="en-US" b="0" i="0" u="none" strike="noStrike" dirty="0">
                <a:solidFill>
                  <a:srgbClr val="3366CC"/>
                </a:solidFill>
                <a:effectLst/>
                <a:latin typeface="Arial" panose="020B0604020202020204" pitchFamily="34" charset="0"/>
                <a:hlinkClick r:id="rId6" tooltip="Hemoglobin A"/>
              </a:rPr>
              <a:t>hemoglobin A</a:t>
            </a:r>
            <a:r>
              <a:rPr lang="en-US" b="0" i="0" dirty="0">
                <a:solidFill>
                  <a:srgbClr val="202122"/>
                </a:solidFill>
                <a:effectLst/>
                <a:latin typeface="Arial" panose="020B0604020202020204" pitchFamily="34" charset="0"/>
              </a:rPr>
              <a:t>, genotype AA). A person with sickle cell trait inherits one normal </a:t>
            </a:r>
            <a:r>
              <a:rPr lang="en-US" b="0" i="0" u="none" strike="noStrike" dirty="0">
                <a:solidFill>
                  <a:srgbClr val="3366CC"/>
                </a:solidFill>
                <a:effectLst/>
                <a:latin typeface="Arial" panose="020B0604020202020204" pitchFamily="34" charset="0"/>
                <a:hlinkClick r:id="rId7" tooltip="Allele"/>
              </a:rPr>
              <a:t>allele</a:t>
            </a:r>
            <a:r>
              <a:rPr lang="en-US" b="0" i="0" dirty="0">
                <a:solidFill>
                  <a:srgbClr val="202122"/>
                </a:solidFill>
                <a:effectLst/>
                <a:latin typeface="Arial" panose="020B0604020202020204" pitchFamily="34" charset="0"/>
              </a:rPr>
              <a:t> and one abnormal allele encoding hemoglobin S (hemoglobin genotype AS)</a:t>
            </a:r>
            <a:endParaRPr lang="en-US" b="0" i="0" baseline="3000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The sickle cell trait can be used to demonstrate the concepts of co-dominance and incomplete dominance. An individual with the sickle cell trait shows incomplete dominance when the shape of the red blood cell is considered. This is because the sickling happens only at low oxygen concentrations. With regards to the actual concentration of hemoglobin in the circulating cells, the alleles demonstrate co-dominance as both 'normal' and mutant forms co-exist in the bloodstream. Thus it is an ambiguous condition showing both incomplete dominance and co-dominance</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buFont typeface="Arial" panose="020B0604020202020204" pitchFamily="34" charset="0"/>
              <a:buChar char="•"/>
            </a:pPr>
            <a:r>
              <a:rPr lang="en-US" b="1" i="0" dirty="0">
                <a:solidFill>
                  <a:srgbClr val="3C4245"/>
                </a:solidFill>
                <a:effectLst/>
                <a:latin typeface="Arial" panose="020B0604020202020204" pitchFamily="34" charset="0"/>
              </a:rPr>
              <a:t>2021, there were an estimated 247 million cases of malaria worldwide.</a:t>
            </a:r>
          </a:p>
          <a:p>
            <a:pPr algn="l">
              <a:buFont typeface="Arial" panose="020B0604020202020204" pitchFamily="34" charset="0"/>
              <a:buChar char="•"/>
            </a:pPr>
            <a:r>
              <a:rPr lang="en-US" b="1" i="0" dirty="0">
                <a:solidFill>
                  <a:srgbClr val="3C4245"/>
                </a:solidFill>
                <a:effectLst/>
                <a:latin typeface="Arial" panose="020B0604020202020204" pitchFamily="34" charset="0"/>
              </a:rPr>
              <a:t>The estimated number of malaria deaths stood at 619 000 in 2021.</a:t>
            </a:r>
          </a:p>
          <a:p>
            <a:pPr algn="l">
              <a:buFont typeface="Arial" panose="020B0604020202020204" pitchFamily="34" charset="0"/>
              <a:buChar char="•"/>
            </a:pPr>
            <a:r>
              <a:rPr lang="en-US" b="1" i="0" dirty="0">
                <a:solidFill>
                  <a:srgbClr val="3C4245"/>
                </a:solidFill>
                <a:effectLst/>
                <a:latin typeface="Arial" panose="020B0604020202020204" pitchFamily="34" charset="0"/>
              </a:rPr>
              <a:t>The WHO African Region carries a disproportionately high share of the global malaria burden. In 2021, the region was home to 95% of malaria cases and 96% of malaria deaths. Children under 5 accounted for about 80% of all malaria deaths in the Region.</a:t>
            </a:r>
          </a:p>
          <a:p>
            <a:pPr algn="l"/>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35</a:t>
            </a:fld>
            <a:endParaRPr lang="en-US"/>
          </a:p>
        </p:txBody>
      </p:sp>
    </p:spTree>
    <p:extLst>
      <p:ext uri="{BB962C8B-B14F-4D97-AF65-F5344CB8AC3E}">
        <p14:creationId xmlns:p14="http://schemas.microsoft.com/office/powerpoint/2010/main" val="2943091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36</a:t>
            </a:fld>
            <a:endParaRPr lang="en-US"/>
          </a:p>
        </p:txBody>
      </p:sp>
    </p:spTree>
    <p:extLst>
      <p:ext uri="{BB962C8B-B14F-4D97-AF65-F5344CB8AC3E}">
        <p14:creationId xmlns:p14="http://schemas.microsoft.com/office/powerpoint/2010/main" val="133701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112</a:t>
            </a:fld>
            <a:endParaRPr lang="en-US"/>
          </a:p>
        </p:txBody>
      </p:sp>
    </p:spTree>
    <p:extLst>
      <p:ext uri="{BB962C8B-B14F-4D97-AF65-F5344CB8AC3E}">
        <p14:creationId xmlns:p14="http://schemas.microsoft.com/office/powerpoint/2010/main" val="148068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113</a:t>
            </a:fld>
            <a:endParaRPr lang="en-US"/>
          </a:p>
        </p:txBody>
      </p:sp>
    </p:spTree>
    <p:extLst>
      <p:ext uri="{BB962C8B-B14F-4D97-AF65-F5344CB8AC3E}">
        <p14:creationId xmlns:p14="http://schemas.microsoft.com/office/powerpoint/2010/main" val="14642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114</a:t>
            </a:fld>
            <a:endParaRPr lang="en-US"/>
          </a:p>
        </p:txBody>
      </p:sp>
    </p:spTree>
    <p:extLst>
      <p:ext uri="{BB962C8B-B14F-4D97-AF65-F5344CB8AC3E}">
        <p14:creationId xmlns:p14="http://schemas.microsoft.com/office/powerpoint/2010/main" val="289210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115</a:t>
            </a:fld>
            <a:endParaRPr lang="en-US"/>
          </a:p>
        </p:txBody>
      </p:sp>
    </p:spTree>
    <p:extLst>
      <p:ext uri="{BB962C8B-B14F-4D97-AF65-F5344CB8AC3E}">
        <p14:creationId xmlns:p14="http://schemas.microsoft.com/office/powerpoint/2010/main" val="405863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116</a:t>
            </a:fld>
            <a:endParaRPr lang="en-US"/>
          </a:p>
        </p:txBody>
      </p:sp>
    </p:spTree>
    <p:extLst>
      <p:ext uri="{BB962C8B-B14F-4D97-AF65-F5344CB8AC3E}">
        <p14:creationId xmlns:p14="http://schemas.microsoft.com/office/powerpoint/2010/main" val="829711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24</a:t>
            </a:fld>
            <a:endParaRPr lang="en-US"/>
          </a:p>
        </p:txBody>
      </p:sp>
    </p:spTree>
    <p:extLst>
      <p:ext uri="{BB962C8B-B14F-4D97-AF65-F5344CB8AC3E}">
        <p14:creationId xmlns:p14="http://schemas.microsoft.com/office/powerpoint/2010/main" val="1683051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117</a:t>
            </a:fld>
            <a:endParaRPr lang="en-US"/>
          </a:p>
        </p:txBody>
      </p:sp>
    </p:spTree>
    <p:extLst>
      <p:ext uri="{BB962C8B-B14F-4D97-AF65-F5344CB8AC3E}">
        <p14:creationId xmlns:p14="http://schemas.microsoft.com/office/powerpoint/2010/main" val="4169343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118</a:t>
            </a:fld>
            <a:endParaRPr lang="en-US"/>
          </a:p>
        </p:txBody>
      </p:sp>
    </p:spTree>
    <p:extLst>
      <p:ext uri="{BB962C8B-B14F-4D97-AF65-F5344CB8AC3E}">
        <p14:creationId xmlns:p14="http://schemas.microsoft.com/office/powerpoint/2010/main" val="48072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119</a:t>
            </a:fld>
            <a:endParaRPr lang="en-US"/>
          </a:p>
        </p:txBody>
      </p:sp>
    </p:spTree>
    <p:extLst>
      <p:ext uri="{BB962C8B-B14F-4D97-AF65-F5344CB8AC3E}">
        <p14:creationId xmlns:p14="http://schemas.microsoft.com/office/powerpoint/2010/main" val="187537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120</a:t>
            </a:fld>
            <a:endParaRPr lang="en-US"/>
          </a:p>
        </p:txBody>
      </p:sp>
    </p:spTree>
    <p:extLst>
      <p:ext uri="{BB962C8B-B14F-4D97-AF65-F5344CB8AC3E}">
        <p14:creationId xmlns:p14="http://schemas.microsoft.com/office/powerpoint/2010/main" val="1795024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121</a:t>
            </a:fld>
            <a:endParaRPr lang="en-US"/>
          </a:p>
        </p:txBody>
      </p:sp>
    </p:spTree>
    <p:extLst>
      <p:ext uri="{BB962C8B-B14F-4D97-AF65-F5344CB8AC3E}">
        <p14:creationId xmlns:p14="http://schemas.microsoft.com/office/powerpoint/2010/main" val="1716196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122</a:t>
            </a:fld>
            <a:endParaRPr lang="en-US"/>
          </a:p>
        </p:txBody>
      </p:sp>
    </p:spTree>
    <p:extLst>
      <p:ext uri="{BB962C8B-B14F-4D97-AF65-F5344CB8AC3E}">
        <p14:creationId xmlns:p14="http://schemas.microsoft.com/office/powerpoint/2010/main" val="255465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25</a:t>
            </a:fld>
            <a:endParaRPr lang="en-US"/>
          </a:p>
        </p:txBody>
      </p:sp>
    </p:spTree>
    <p:extLst>
      <p:ext uri="{BB962C8B-B14F-4D97-AF65-F5344CB8AC3E}">
        <p14:creationId xmlns:p14="http://schemas.microsoft.com/office/powerpoint/2010/main" val="29247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26</a:t>
            </a:fld>
            <a:endParaRPr lang="en-US"/>
          </a:p>
        </p:txBody>
      </p:sp>
    </p:spTree>
    <p:extLst>
      <p:ext uri="{BB962C8B-B14F-4D97-AF65-F5344CB8AC3E}">
        <p14:creationId xmlns:p14="http://schemas.microsoft.com/office/powerpoint/2010/main" val="812369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a:t>
            </a:r>
            <a:r>
              <a:rPr lang="en-US" dirty="0" err="1"/>
              <a:t>isPathogen</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27</a:t>
            </a:fld>
            <a:endParaRPr lang="en-US"/>
          </a:p>
        </p:txBody>
      </p:sp>
    </p:spTree>
    <p:extLst>
      <p:ext uri="{BB962C8B-B14F-4D97-AF65-F5344CB8AC3E}">
        <p14:creationId xmlns:p14="http://schemas.microsoft.com/office/powerpoint/2010/main" val="80627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Parasite is an organism that lives in or on another organism and benefits at the expense of others.</a:t>
            </a:r>
          </a:p>
          <a:p>
            <a:r>
              <a:rPr lang="en-US" dirty="0"/>
              <a:t>Pathogen</a:t>
            </a:r>
          </a:p>
        </p:txBody>
      </p:sp>
      <p:sp>
        <p:nvSpPr>
          <p:cNvPr id="4" name="Slide Number Placeholder 3"/>
          <p:cNvSpPr>
            <a:spLocks noGrp="1"/>
          </p:cNvSpPr>
          <p:nvPr>
            <p:ph type="sldNum" sz="quarter" idx="5"/>
          </p:nvPr>
        </p:nvSpPr>
        <p:spPr/>
        <p:txBody>
          <a:bodyPr/>
          <a:lstStyle/>
          <a:p>
            <a:fld id="{AFE3B80E-16FB-5147-84AD-5036D4EA0A38}" type="slidenum">
              <a:rPr lang="en-US" smtClean="0"/>
              <a:t>28</a:t>
            </a:fld>
            <a:endParaRPr lang="en-US"/>
          </a:p>
        </p:txBody>
      </p:sp>
    </p:spTree>
    <p:extLst>
      <p:ext uri="{BB962C8B-B14F-4D97-AF65-F5344CB8AC3E}">
        <p14:creationId xmlns:p14="http://schemas.microsoft.com/office/powerpoint/2010/main" val="235015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29</a:t>
            </a:fld>
            <a:endParaRPr lang="en-US"/>
          </a:p>
        </p:txBody>
      </p:sp>
    </p:spTree>
    <p:extLst>
      <p:ext uri="{BB962C8B-B14F-4D97-AF65-F5344CB8AC3E}">
        <p14:creationId xmlns:p14="http://schemas.microsoft.com/office/powerpoint/2010/main" val="3573855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t>
            </a:r>
            <a:r>
              <a:rPr lang="en-US" dirty="0" err="1"/>
              <a:t>Flappiefh</a:t>
            </a:r>
            <a:r>
              <a:rPr lang="en-US" dirty="0"/>
              <a:t> - Own work </a:t>
            </a:r>
            <a:r>
              <a:rPr lang="en-US" dirty="0" err="1"/>
              <a:t>from:Natural</a:t>
            </a:r>
            <a:r>
              <a:rPr lang="en-US" dirty="0"/>
              <a:t> Earth ;The origin and early spread of the Black Death in Italy: first evidence of plague victims from 14th-century Liguria (northern Italy) maps by O.J. </a:t>
            </a:r>
            <a:r>
              <a:rPr lang="en-US" dirty="0" err="1"/>
              <a:t>Benedictow</a:t>
            </a:r>
            <a:r>
              <a:rPr lang="en-US" dirty="0"/>
              <a:t>., CC BY-SA 4.0, https://</a:t>
            </a:r>
            <a:r>
              <a:rPr lang="en-US" dirty="0" err="1"/>
              <a:t>commons.wikimedia.org</a:t>
            </a:r>
            <a:r>
              <a:rPr lang="en-US" dirty="0"/>
              <a:t>/w/</a:t>
            </a:r>
            <a:r>
              <a:rPr lang="en-US" dirty="0" err="1"/>
              <a:t>index.php?curid</a:t>
            </a:r>
            <a:r>
              <a:rPr lang="en-US" dirty="0"/>
              <a:t>=66468361</a:t>
            </a:r>
          </a:p>
          <a:p>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30</a:t>
            </a:fld>
            <a:endParaRPr lang="en-US"/>
          </a:p>
        </p:txBody>
      </p:sp>
    </p:spTree>
    <p:extLst>
      <p:ext uri="{BB962C8B-B14F-4D97-AF65-F5344CB8AC3E}">
        <p14:creationId xmlns:p14="http://schemas.microsoft.com/office/powerpoint/2010/main" val="254532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The pandemic broke out near the end of </a:t>
            </a:r>
            <a:r>
              <a:rPr lang="en-US" b="0" i="0" u="none" strike="noStrike" dirty="0">
                <a:solidFill>
                  <a:srgbClr val="3366CC"/>
                </a:solidFill>
                <a:effectLst/>
                <a:latin typeface="Arial" panose="020B0604020202020204" pitchFamily="34" charset="0"/>
                <a:hlinkClick r:id="rId3" tooltip="World War I"/>
              </a:rPr>
              <a:t>World War I</a:t>
            </a:r>
            <a:r>
              <a:rPr lang="en-US" b="0" i="0" dirty="0">
                <a:solidFill>
                  <a:srgbClr val="202122"/>
                </a:solidFill>
                <a:effectLst/>
                <a:latin typeface="Arial" panose="020B0604020202020204" pitchFamily="34" charset="0"/>
              </a:rPr>
              <a:t>, when wartime </a:t>
            </a:r>
            <a:r>
              <a:rPr lang="en-US" b="0" i="0" u="none" strike="noStrike" dirty="0">
                <a:solidFill>
                  <a:srgbClr val="3366CC"/>
                </a:solidFill>
                <a:effectLst/>
                <a:latin typeface="Arial" panose="020B0604020202020204" pitchFamily="34" charset="0"/>
                <a:hlinkClick r:id="rId4" tooltip="Censorship"/>
              </a:rPr>
              <a:t>censors</a:t>
            </a:r>
            <a:r>
              <a:rPr lang="en-US" b="0" i="0" dirty="0">
                <a:solidFill>
                  <a:srgbClr val="202122"/>
                </a:solidFill>
                <a:effectLst/>
                <a:latin typeface="Arial" panose="020B0604020202020204" pitchFamily="34" charset="0"/>
              </a:rPr>
              <a:t> in the </a:t>
            </a:r>
            <a:r>
              <a:rPr lang="en-US" b="0" i="0" u="none" strike="noStrike" dirty="0">
                <a:solidFill>
                  <a:srgbClr val="3366CC"/>
                </a:solidFill>
                <a:effectLst/>
                <a:latin typeface="Arial" panose="020B0604020202020204" pitchFamily="34" charset="0"/>
                <a:hlinkClick r:id="rId5" tooltip="Belligerent"/>
              </a:rPr>
              <a:t>belligerent</a:t>
            </a:r>
            <a:r>
              <a:rPr lang="en-US" b="0" i="0" dirty="0">
                <a:solidFill>
                  <a:srgbClr val="202122"/>
                </a:solidFill>
                <a:effectLst/>
                <a:latin typeface="Arial" panose="020B0604020202020204" pitchFamily="34" charset="0"/>
              </a:rPr>
              <a:t> countries suppressed bad news to maintain </a:t>
            </a:r>
            <a:r>
              <a:rPr lang="en-US" b="0" i="0" u="none" strike="noStrike" dirty="0">
                <a:solidFill>
                  <a:srgbClr val="3366CC"/>
                </a:solidFill>
                <a:effectLst/>
                <a:latin typeface="Arial" panose="020B0604020202020204" pitchFamily="34" charset="0"/>
                <a:hlinkClick r:id="rId6" tooltip="Morale"/>
              </a:rPr>
              <a:t>morale</a:t>
            </a:r>
            <a:r>
              <a:rPr lang="en-US" b="0" i="0" dirty="0">
                <a:solidFill>
                  <a:srgbClr val="202122"/>
                </a:solidFill>
                <a:effectLst/>
                <a:latin typeface="Arial" panose="020B0604020202020204" pitchFamily="34" charset="0"/>
              </a:rPr>
              <a:t>, but newspapers </a:t>
            </a:r>
            <a:r>
              <a:rPr lang="en-US" b="0" i="0" u="none" strike="noStrike" dirty="0">
                <a:solidFill>
                  <a:srgbClr val="3366CC"/>
                </a:solidFill>
                <a:effectLst/>
                <a:latin typeface="Arial" panose="020B0604020202020204" pitchFamily="34" charset="0"/>
                <a:hlinkClick r:id="rId7" tooltip="Freedom of the press"/>
              </a:rPr>
              <a:t>freely reported</a:t>
            </a:r>
            <a:r>
              <a:rPr lang="en-US" b="0" i="0" dirty="0">
                <a:solidFill>
                  <a:srgbClr val="202122"/>
                </a:solidFill>
                <a:effectLst/>
                <a:latin typeface="Arial" panose="020B0604020202020204" pitchFamily="34" charset="0"/>
              </a:rPr>
              <a:t> the outbreak in </a:t>
            </a:r>
            <a:r>
              <a:rPr lang="en-US" b="0" i="0" u="none" strike="noStrike" dirty="0">
                <a:solidFill>
                  <a:srgbClr val="3366CC"/>
                </a:solidFill>
                <a:effectLst/>
                <a:latin typeface="Arial" panose="020B0604020202020204" pitchFamily="34" charset="0"/>
                <a:hlinkClick r:id="rId8" tooltip="Spain during World War I"/>
              </a:rPr>
              <a:t>neutral Spain</a:t>
            </a:r>
            <a:r>
              <a:rPr lang="en-US" b="0" i="0" dirty="0">
                <a:solidFill>
                  <a:srgbClr val="202122"/>
                </a:solidFill>
                <a:effectLst/>
                <a:latin typeface="Arial" panose="020B0604020202020204" pitchFamily="34" charset="0"/>
              </a:rPr>
              <a:t>, creating a false impression of Spain as the epicenter and leading to the "Spanish flu" misnomer.</a:t>
            </a:r>
            <a:r>
              <a:rPr lang="en-US" b="0" i="0" u="sng" baseline="30000" dirty="0">
                <a:solidFill>
                  <a:srgbClr val="3366CC"/>
                </a:solidFill>
                <a:effectLst/>
                <a:latin typeface="Arial" panose="020B0604020202020204" pitchFamily="34" charset="0"/>
                <a:hlinkClick r:id="rId9"/>
              </a:rPr>
              <a:t>[</a:t>
            </a:r>
            <a:endParaRPr lang="en-US" dirty="0"/>
          </a:p>
        </p:txBody>
      </p:sp>
      <p:sp>
        <p:nvSpPr>
          <p:cNvPr id="4" name="Slide Number Placeholder 3"/>
          <p:cNvSpPr>
            <a:spLocks noGrp="1"/>
          </p:cNvSpPr>
          <p:nvPr>
            <p:ph type="sldNum" sz="quarter" idx="5"/>
          </p:nvPr>
        </p:nvSpPr>
        <p:spPr/>
        <p:txBody>
          <a:bodyPr/>
          <a:lstStyle/>
          <a:p>
            <a:fld id="{AFE3B80E-16FB-5147-84AD-5036D4EA0A38}" type="slidenum">
              <a:rPr lang="en-US" smtClean="0"/>
              <a:t>31</a:t>
            </a:fld>
            <a:endParaRPr lang="en-US"/>
          </a:p>
        </p:txBody>
      </p:sp>
    </p:spTree>
    <p:extLst>
      <p:ext uri="{BB962C8B-B14F-4D97-AF65-F5344CB8AC3E}">
        <p14:creationId xmlns:p14="http://schemas.microsoft.com/office/powerpoint/2010/main" val="3424218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8DFB9-B33D-264F-97F7-EB53E534371D}"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8DFB9-B33D-264F-97F7-EB53E534371D}"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08DFB9-B33D-264F-97F7-EB53E534371D}"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08DFB9-B33D-264F-97F7-EB53E534371D}" type="datetimeFigureOut">
              <a:rPr lang="en-US" smtClean="0"/>
              <a:t>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8DFB9-B33D-264F-97F7-EB53E534371D}" type="datetimeFigureOut">
              <a:rPr lang="en-US" smtClean="0"/>
              <a:t>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8DFB9-B33D-264F-97F7-EB53E534371D}" type="datetimeFigureOut">
              <a:rPr lang="en-US" smtClean="0"/>
              <a:t>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8DFB9-B33D-264F-97F7-EB53E534371D}"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8DFB9-B33D-264F-97F7-EB53E534371D}"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5372F2-D053-2545-85D5-A36F7ED666F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8DFB9-B33D-264F-97F7-EB53E534371D}" type="datetimeFigureOut">
              <a:rPr lang="en-US" smtClean="0"/>
              <a:t>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372F2-D053-2545-85D5-A36F7ED666F0}" type="slidenum">
              <a:rPr lang="en-US" smtClean="0"/>
              <a:t>‹#›</a:t>
            </a:fld>
            <a:endParaRPr lang="en-US"/>
          </a:p>
        </p:txBody>
      </p:sp>
    </p:spTree>
    <p:extLst>
      <p:ext uri="{BB962C8B-B14F-4D97-AF65-F5344CB8AC3E}">
        <p14:creationId xmlns:p14="http://schemas.microsoft.com/office/powerpoint/2010/main" val="17355345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70.png"/><Relationship Id="rId4" Type="http://schemas.openxmlformats.org/officeDocument/2006/relationships/image" Target="../media/image36.png"/></Relationships>
</file>

<file path=ppt/slides/_rels/slide10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10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2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1.png"/><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jpg"/><Relationship Id="rId4" Type="http://schemas.openxmlformats.org/officeDocument/2006/relationships/image" Target="../media/image3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9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92.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270.png"/><Relationship Id="rId4" Type="http://schemas.openxmlformats.org/officeDocument/2006/relationships/image" Target="../media/image260.png"/></Relationships>
</file>

<file path=ppt/slides/_rels/slide93.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32.png"/><Relationship Id="rId4" Type="http://schemas.openxmlformats.org/officeDocument/2006/relationships/image" Target="../media/image310.png"/></Relationships>
</file>

<file path=ppt/slides/_rels/slide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199" y="996496"/>
            <a:ext cx="11720285" cy="1325563"/>
          </a:xfrm>
        </p:spPr>
        <p:txBody>
          <a:bodyPr>
            <a:normAutofit/>
          </a:bodyPr>
          <a:lstStyle/>
          <a:p>
            <a:r>
              <a:rPr lang="en-US" sz="3600" b="1" dirty="0">
                <a:solidFill>
                  <a:schemeClr val="bg1"/>
                </a:solidFill>
              </a:rPr>
              <a:t>Introduction to the Population Biology of Infectious Disease</a:t>
            </a:r>
          </a:p>
        </p:txBody>
      </p:sp>
      <p:sp>
        <p:nvSpPr>
          <p:cNvPr id="4" name="Content Placeholder 3">
            <a:extLst>
              <a:ext uri="{FF2B5EF4-FFF2-40B4-BE49-F238E27FC236}">
                <a16:creationId xmlns:a16="http://schemas.microsoft.com/office/drawing/2014/main" id="{6B48A943-7ADA-0241-A157-78DF83A0FE16}"/>
              </a:ext>
            </a:extLst>
          </p:cNvPr>
          <p:cNvSpPr>
            <a:spLocks noGrp="1"/>
          </p:cNvSpPr>
          <p:nvPr>
            <p:ph idx="1"/>
          </p:nvPr>
        </p:nvSpPr>
        <p:spPr>
          <a:xfrm>
            <a:off x="546100" y="4406900"/>
            <a:ext cx="10807700" cy="1770063"/>
          </a:xfrm>
        </p:spPr>
        <p:txBody>
          <a:bodyPr>
            <a:normAutofit/>
          </a:bodyPr>
          <a:lstStyle/>
          <a:p>
            <a:pPr marL="0" indent="0">
              <a:buNone/>
            </a:pPr>
            <a:r>
              <a:rPr lang="en-US" dirty="0">
                <a:solidFill>
                  <a:schemeClr val="bg1"/>
                </a:solidFill>
              </a:rPr>
              <a:t>UChicago Center in Paris</a:t>
            </a:r>
          </a:p>
          <a:p>
            <a:pPr marL="0" indent="0">
              <a:buNone/>
            </a:pPr>
            <a:r>
              <a:rPr lang="en-US" dirty="0">
                <a:solidFill>
                  <a:schemeClr val="bg1"/>
                </a:solidFill>
              </a:rPr>
              <a:t>Paris, France</a:t>
            </a:r>
          </a:p>
          <a:p>
            <a:pPr marL="0" indent="0">
              <a:buNone/>
            </a:pPr>
            <a:r>
              <a:rPr lang="en-US" dirty="0">
                <a:solidFill>
                  <a:schemeClr val="bg1"/>
                </a:solidFill>
              </a:rPr>
              <a:t>January 2024</a:t>
            </a:r>
          </a:p>
        </p:txBody>
      </p:sp>
      <p:sp>
        <p:nvSpPr>
          <p:cNvPr id="5" name="Content Placeholder 3">
            <a:extLst>
              <a:ext uri="{FF2B5EF4-FFF2-40B4-BE49-F238E27FC236}">
                <a16:creationId xmlns:a16="http://schemas.microsoft.com/office/drawing/2014/main" id="{D0530C8A-66DC-F14A-8B05-F1DCFFF57F4E}"/>
              </a:ext>
            </a:extLst>
          </p:cNvPr>
          <p:cNvSpPr txBox="1">
            <a:spLocks/>
          </p:cNvSpPr>
          <p:nvPr/>
        </p:nvSpPr>
        <p:spPr>
          <a:xfrm>
            <a:off x="141515" y="261257"/>
            <a:ext cx="10515600" cy="9627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kern="0" dirty="0">
                <a:solidFill>
                  <a:schemeClr val="bg1"/>
                </a:solidFill>
                <a:effectLst/>
                <a:latin typeface="Arial" panose="020B0604020202020204" pitchFamily="34" charset="0"/>
                <a:ea typeface="Times New Roman" panose="02020603050405020304" pitchFamily="18" charset="0"/>
              </a:rPr>
              <a:t>BIOS27816: Population biology of infectious diseases of global health concern</a:t>
            </a:r>
            <a:r>
              <a:rPr lang="en-US" dirty="0">
                <a:solidFill>
                  <a:schemeClr val="bg1"/>
                </a:solidFill>
                <a:effectLst/>
              </a:rPr>
              <a:t> </a:t>
            </a:r>
            <a:endParaRPr lang="en-US" dirty="0">
              <a:solidFill>
                <a:schemeClr val="bg1"/>
              </a:solidFill>
            </a:endParaRPr>
          </a:p>
        </p:txBody>
      </p:sp>
    </p:spTree>
    <p:extLst>
      <p:ext uri="{BB962C8B-B14F-4D97-AF65-F5344CB8AC3E}">
        <p14:creationId xmlns:p14="http://schemas.microsoft.com/office/powerpoint/2010/main" val="1130038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endParaRPr lang="en-US" sz="3200" dirty="0">
              <a:solidFill>
                <a:schemeClr val="bg1"/>
              </a:solidFill>
            </a:endParaRPr>
          </a:p>
        </p:txBody>
      </p:sp>
    </p:spTree>
    <p:extLst>
      <p:ext uri="{BB962C8B-B14F-4D97-AF65-F5344CB8AC3E}">
        <p14:creationId xmlns:p14="http://schemas.microsoft.com/office/powerpoint/2010/main" val="34791008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0"/>
            <a:ext cx="10515600" cy="1325563"/>
          </a:xfrm>
        </p:spPr>
        <p:txBody>
          <a:bodyPr/>
          <a:lstStyle/>
          <a:p>
            <a:r>
              <a:rPr lang="en-US" dirty="0">
                <a:solidFill>
                  <a:schemeClr val="bg1"/>
                </a:solidFill>
              </a:rPr>
              <a:t>Mechanistic Models</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5" name="Content Placeholder 2">
            <a:extLst>
              <a:ext uri="{FF2B5EF4-FFF2-40B4-BE49-F238E27FC236}">
                <a16:creationId xmlns:a16="http://schemas.microsoft.com/office/drawing/2014/main" id="{B65330CA-D8A8-0B49-B121-33EB6C1978CF}"/>
              </a:ext>
            </a:extLst>
          </p:cNvPr>
          <p:cNvSpPr txBox="1">
            <a:spLocks/>
          </p:cNvSpPr>
          <p:nvPr/>
        </p:nvSpPr>
        <p:spPr>
          <a:xfrm>
            <a:off x="504092" y="921532"/>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Goal: To </a:t>
            </a:r>
            <a:r>
              <a:rPr lang="en-US" sz="3200" b="1" dirty="0">
                <a:solidFill>
                  <a:schemeClr val="accent2"/>
                </a:solidFill>
              </a:rPr>
              <a:t>demonstrate the processes </a:t>
            </a:r>
            <a:r>
              <a:rPr lang="en-US" sz="3200" dirty="0">
                <a:solidFill>
                  <a:schemeClr val="bg1"/>
                </a:solidFill>
              </a:rPr>
              <a:t>that underlie a relationship between x and y</a:t>
            </a:r>
          </a:p>
          <a:p>
            <a:pPr lvl="1"/>
            <a:r>
              <a:rPr lang="en-US" sz="2800" dirty="0">
                <a:solidFill>
                  <a:schemeClr val="bg1"/>
                </a:solidFill>
              </a:rPr>
              <a:t>Find a significant relationship using a p-value as a measure of relationship strength</a:t>
            </a:r>
          </a:p>
          <a:p>
            <a:pPr lvl="1"/>
            <a:r>
              <a:rPr lang="en-US" sz="2800" b="1" dirty="0">
                <a:solidFill>
                  <a:srgbClr val="00B050"/>
                </a:solidFill>
              </a:rPr>
              <a:t>Mechanistic models can demonstrate causation.</a:t>
            </a:r>
          </a:p>
          <a:p>
            <a:pPr marL="971550" lvl="1" indent="-514350">
              <a:buAutoNum type="arabicPeriod"/>
            </a:pPr>
            <a:endParaRPr lang="en-US" sz="2400" dirty="0">
              <a:solidFill>
                <a:schemeClr val="bg1"/>
              </a:solidFill>
            </a:endParaRPr>
          </a:p>
        </p:txBody>
      </p:sp>
    </p:spTree>
    <p:extLst>
      <p:ext uri="{BB962C8B-B14F-4D97-AF65-F5344CB8AC3E}">
        <p14:creationId xmlns:p14="http://schemas.microsoft.com/office/powerpoint/2010/main" val="20885888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0"/>
            <a:ext cx="10515600" cy="1325563"/>
          </a:xfrm>
        </p:spPr>
        <p:txBody>
          <a:bodyPr/>
          <a:lstStyle/>
          <a:p>
            <a:r>
              <a:rPr lang="en-US" dirty="0">
                <a:solidFill>
                  <a:schemeClr val="bg1"/>
                </a:solidFill>
              </a:rPr>
              <a:t>Mechanistic Models</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5" name="Content Placeholder 2">
            <a:extLst>
              <a:ext uri="{FF2B5EF4-FFF2-40B4-BE49-F238E27FC236}">
                <a16:creationId xmlns:a16="http://schemas.microsoft.com/office/drawing/2014/main" id="{B65330CA-D8A8-0B49-B121-33EB6C1978CF}"/>
              </a:ext>
            </a:extLst>
          </p:cNvPr>
          <p:cNvSpPr txBox="1">
            <a:spLocks/>
          </p:cNvSpPr>
          <p:nvPr/>
        </p:nvSpPr>
        <p:spPr>
          <a:xfrm>
            <a:off x="504092" y="921532"/>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Goal: To </a:t>
            </a:r>
            <a:r>
              <a:rPr lang="en-US" sz="3200" b="1" dirty="0">
                <a:solidFill>
                  <a:schemeClr val="accent2"/>
                </a:solidFill>
              </a:rPr>
              <a:t>demonstrate the processes </a:t>
            </a:r>
            <a:r>
              <a:rPr lang="en-US" sz="3200" dirty="0">
                <a:solidFill>
                  <a:schemeClr val="bg1"/>
                </a:solidFill>
              </a:rPr>
              <a:t>that underlie a relationship between x and y</a:t>
            </a:r>
          </a:p>
          <a:p>
            <a:pPr lvl="1"/>
            <a:r>
              <a:rPr lang="en-US" sz="2800" dirty="0">
                <a:solidFill>
                  <a:schemeClr val="bg1"/>
                </a:solidFill>
              </a:rPr>
              <a:t>Find a significant relationship using a p-value as a measure of relationship strength</a:t>
            </a:r>
          </a:p>
          <a:p>
            <a:pPr lvl="1"/>
            <a:r>
              <a:rPr lang="en-US" sz="2800" b="1" dirty="0">
                <a:solidFill>
                  <a:srgbClr val="00B050"/>
                </a:solidFill>
              </a:rPr>
              <a:t>Mechanistic models can demonstrate causation.</a:t>
            </a:r>
          </a:p>
          <a:p>
            <a:r>
              <a:rPr lang="en-US" sz="3200" dirty="0">
                <a:solidFill>
                  <a:schemeClr val="bg1"/>
                </a:solidFill>
              </a:rPr>
              <a:t>Steps: </a:t>
            </a:r>
          </a:p>
          <a:p>
            <a:pPr marL="971550" lvl="1" indent="-514350">
              <a:buAutoNum type="arabicPeriod"/>
            </a:pPr>
            <a:r>
              <a:rPr lang="en-US" sz="2800" dirty="0">
                <a:solidFill>
                  <a:schemeClr val="bg1"/>
                </a:solidFill>
              </a:rPr>
              <a:t>Formulate a research question</a:t>
            </a:r>
          </a:p>
          <a:p>
            <a:pPr marL="971550" lvl="1" indent="-514350">
              <a:buAutoNum type="arabicPeriod"/>
            </a:pPr>
            <a:r>
              <a:rPr lang="en-US" sz="2800" dirty="0">
                <a:solidFill>
                  <a:schemeClr val="bg1"/>
                </a:solidFill>
              </a:rPr>
              <a:t>Formulate a hypothesis </a:t>
            </a:r>
          </a:p>
          <a:p>
            <a:pPr marL="971550" lvl="1" indent="-514350">
              <a:buFont typeface="Arial" panose="020B0604020202020204" pitchFamily="34" charset="0"/>
              <a:buAutoNum type="arabicPeriod"/>
            </a:pPr>
            <a:r>
              <a:rPr lang="en-US" sz="2800" dirty="0">
                <a:solidFill>
                  <a:schemeClr val="bg1"/>
                </a:solidFill>
              </a:rPr>
              <a:t>Develop a model to demonstrate your hypothesis.</a:t>
            </a:r>
          </a:p>
          <a:p>
            <a:pPr marL="971550" lvl="1" indent="-514350">
              <a:buAutoNum type="arabicPeriod"/>
            </a:pPr>
            <a:r>
              <a:rPr lang="en-US" sz="2800" dirty="0">
                <a:solidFill>
                  <a:schemeClr val="bg1"/>
                </a:solidFill>
              </a:rPr>
              <a:t>Collect </a:t>
            </a:r>
            <a:r>
              <a:rPr lang="en-US" sz="2800" b="1" dirty="0">
                <a:solidFill>
                  <a:srgbClr val="FF40FF"/>
                </a:solidFill>
              </a:rPr>
              <a:t>data</a:t>
            </a:r>
            <a:r>
              <a:rPr lang="en-US" sz="2800" dirty="0">
                <a:solidFill>
                  <a:schemeClr val="bg1"/>
                </a:solidFill>
              </a:rPr>
              <a:t> (for certain questions)</a:t>
            </a:r>
          </a:p>
          <a:p>
            <a:pPr marL="971550" lvl="1" indent="-514350">
              <a:buAutoNum type="arabicPeriod"/>
            </a:pPr>
            <a:r>
              <a:rPr lang="en-US" sz="2800" dirty="0">
                <a:solidFill>
                  <a:schemeClr val="bg1"/>
                </a:solidFill>
              </a:rPr>
              <a:t>Evaluate the extent to which your model-simulated data matches that from the real world.</a:t>
            </a:r>
          </a:p>
          <a:p>
            <a:pPr marL="971550" lvl="1" indent="-514350">
              <a:buAutoNum type="arabicPeriod"/>
            </a:pPr>
            <a:endParaRPr lang="en-US" sz="2400" dirty="0">
              <a:solidFill>
                <a:schemeClr val="bg1"/>
              </a:solidFill>
            </a:endParaRPr>
          </a:p>
        </p:txBody>
      </p:sp>
    </p:spTree>
    <p:extLst>
      <p:ext uri="{BB962C8B-B14F-4D97-AF65-F5344CB8AC3E}">
        <p14:creationId xmlns:p14="http://schemas.microsoft.com/office/powerpoint/2010/main" val="511550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7" name="TextBox 6">
            <a:extLst>
              <a:ext uri="{FF2B5EF4-FFF2-40B4-BE49-F238E27FC236}">
                <a16:creationId xmlns:a16="http://schemas.microsoft.com/office/drawing/2014/main" id="{97607797-084D-D247-8C20-334C443957B0}"/>
              </a:ext>
            </a:extLst>
          </p:cNvPr>
          <p:cNvSpPr txBox="1"/>
          <p:nvPr/>
        </p:nvSpPr>
        <p:spPr>
          <a:xfrm>
            <a:off x="10076134" y="6349061"/>
            <a:ext cx="2023054" cy="369332"/>
          </a:xfrm>
          <a:prstGeom prst="rect">
            <a:avLst/>
          </a:prstGeom>
          <a:noFill/>
        </p:spPr>
        <p:txBody>
          <a:bodyPr wrap="none" rtlCol="0">
            <a:spAutoFit/>
          </a:bodyPr>
          <a:lstStyle/>
          <a:p>
            <a:r>
              <a:rPr lang="en-US" dirty="0">
                <a:solidFill>
                  <a:schemeClr val="bg1"/>
                </a:solidFill>
              </a:rPr>
              <a:t>Source: World Bank</a:t>
            </a:r>
          </a:p>
        </p:txBody>
      </p:sp>
      <p:pic>
        <p:nvPicPr>
          <p:cNvPr id="20" name="Picture 19">
            <a:extLst>
              <a:ext uri="{FF2B5EF4-FFF2-40B4-BE49-F238E27FC236}">
                <a16:creationId xmlns:a16="http://schemas.microsoft.com/office/drawing/2014/main" id="{18EC7F53-87E0-F348-A971-FF989655ED30}"/>
              </a:ext>
            </a:extLst>
          </p:cNvPr>
          <p:cNvPicPr>
            <a:picLocks noChangeAspect="1"/>
          </p:cNvPicPr>
          <p:nvPr/>
        </p:nvPicPr>
        <p:blipFill>
          <a:blip r:embed="rId3"/>
          <a:stretch>
            <a:fillRect/>
          </a:stretch>
        </p:blipFill>
        <p:spPr>
          <a:xfrm>
            <a:off x="4506999" y="2067282"/>
            <a:ext cx="5397500" cy="4318000"/>
          </a:xfrm>
          <a:prstGeom prst="rect">
            <a:avLst/>
          </a:prstGeom>
        </p:spPr>
      </p:pic>
      <p:sp>
        <p:nvSpPr>
          <p:cNvPr id="8" name="Title 1">
            <a:extLst>
              <a:ext uri="{FF2B5EF4-FFF2-40B4-BE49-F238E27FC236}">
                <a16:creationId xmlns:a16="http://schemas.microsoft.com/office/drawing/2014/main" id="{92EF5591-2B30-EA44-ABC1-73491C5A8015}"/>
              </a:ext>
            </a:extLst>
          </p:cNvPr>
          <p:cNvSpPr txBox="1">
            <a:spLocks/>
          </p:cNvSpPr>
          <p:nvPr/>
        </p:nvSpPr>
        <p:spPr>
          <a:xfrm>
            <a:off x="126277" y="189079"/>
            <a:ext cx="100868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 Example Question: </a:t>
            </a:r>
            <a:r>
              <a:rPr lang="en-US" b="1" dirty="0">
                <a:solidFill>
                  <a:srgbClr val="00B050"/>
                </a:solidFill>
              </a:rPr>
              <a:t>How</a:t>
            </a:r>
            <a:r>
              <a:rPr lang="en-US" dirty="0">
                <a:solidFill>
                  <a:schemeClr val="bg1"/>
                </a:solidFill>
              </a:rPr>
              <a:t> does Malagasy population size change with time?</a:t>
            </a:r>
          </a:p>
        </p:txBody>
      </p:sp>
      <p:sp>
        <p:nvSpPr>
          <p:cNvPr id="9" name="Content Placeholder 2">
            <a:extLst>
              <a:ext uri="{FF2B5EF4-FFF2-40B4-BE49-F238E27FC236}">
                <a16:creationId xmlns:a16="http://schemas.microsoft.com/office/drawing/2014/main" id="{8DFFADC5-E57C-974B-8B8A-9F7EB054599A}"/>
              </a:ext>
            </a:extLst>
          </p:cNvPr>
          <p:cNvSpPr txBox="1">
            <a:spLocks/>
          </p:cNvSpPr>
          <p:nvPr/>
        </p:nvSpPr>
        <p:spPr>
          <a:xfrm>
            <a:off x="126277" y="1686282"/>
            <a:ext cx="367987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 Hypothesis: Malagasy population size increases because people are having children. </a:t>
            </a:r>
          </a:p>
          <a:p>
            <a:pPr marL="0" indent="0">
              <a:buNone/>
            </a:pPr>
            <a:r>
              <a:rPr lang="en-US" i="1" dirty="0">
                <a:solidFill>
                  <a:srgbClr val="FF0000"/>
                </a:solidFill>
              </a:rPr>
              <a:t>Can you think of an alternative hypothesis?</a:t>
            </a:r>
          </a:p>
          <a:p>
            <a:pPr marL="1428750" lvl="2" indent="-514350">
              <a:buAutoNum type="arabicPeriod"/>
            </a:pPr>
            <a:endParaRPr lang="en-US" sz="2400" dirty="0">
              <a:solidFill>
                <a:schemeClr val="bg1"/>
              </a:solidFill>
            </a:endParaRPr>
          </a:p>
        </p:txBody>
      </p:sp>
    </p:spTree>
    <p:extLst>
      <p:ext uri="{BB962C8B-B14F-4D97-AF65-F5344CB8AC3E}">
        <p14:creationId xmlns:p14="http://schemas.microsoft.com/office/powerpoint/2010/main" val="25652385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7" name="TextBox 6">
            <a:extLst>
              <a:ext uri="{FF2B5EF4-FFF2-40B4-BE49-F238E27FC236}">
                <a16:creationId xmlns:a16="http://schemas.microsoft.com/office/drawing/2014/main" id="{97607797-084D-D247-8C20-334C443957B0}"/>
              </a:ext>
            </a:extLst>
          </p:cNvPr>
          <p:cNvSpPr txBox="1"/>
          <p:nvPr/>
        </p:nvSpPr>
        <p:spPr>
          <a:xfrm>
            <a:off x="10076134" y="6349061"/>
            <a:ext cx="2023054" cy="369332"/>
          </a:xfrm>
          <a:prstGeom prst="rect">
            <a:avLst/>
          </a:prstGeom>
          <a:noFill/>
        </p:spPr>
        <p:txBody>
          <a:bodyPr wrap="none" rtlCol="0">
            <a:spAutoFit/>
          </a:bodyPr>
          <a:lstStyle/>
          <a:p>
            <a:r>
              <a:rPr lang="en-US" dirty="0">
                <a:solidFill>
                  <a:schemeClr val="bg1"/>
                </a:solidFill>
              </a:rPr>
              <a:t>Source: World Bank</a:t>
            </a:r>
          </a:p>
        </p:txBody>
      </p:sp>
      <p:sp>
        <p:nvSpPr>
          <p:cNvPr id="9" name="Content Placeholder 2">
            <a:extLst>
              <a:ext uri="{FF2B5EF4-FFF2-40B4-BE49-F238E27FC236}">
                <a16:creationId xmlns:a16="http://schemas.microsoft.com/office/drawing/2014/main" id="{8DFFADC5-E57C-974B-8B8A-9F7EB054599A}"/>
              </a:ext>
            </a:extLst>
          </p:cNvPr>
          <p:cNvSpPr txBox="1">
            <a:spLocks/>
          </p:cNvSpPr>
          <p:nvPr/>
        </p:nvSpPr>
        <p:spPr>
          <a:xfrm>
            <a:off x="126277" y="1686282"/>
            <a:ext cx="3679878" cy="2576857"/>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 Hypothesis: Malagasy population size increases because people are having children. </a:t>
            </a:r>
          </a:p>
          <a:p>
            <a:pPr marL="0" indent="0">
              <a:buNone/>
            </a:pPr>
            <a:r>
              <a:rPr lang="en-US" dirty="0">
                <a:solidFill>
                  <a:schemeClr val="bg1"/>
                </a:solidFill>
              </a:rPr>
              <a:t>3. Mechanistic Model:</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sz="2400" dirty="0">
              <a:solidFill>
                <a:schemeClr val="bg1"/>
              </a:solidFill>
            </a:endParaRPr>
          </a:p>
        </p:txBody>
      </p:sp>
      <p:pic>
        <p:nvPicPr>
          <p:cNvPr id="10" name="Picture 9">
            <a:extLst>
              <a:ext uri="{FF2B5EF4-FFF2-40B4-BE49-F238E27FC236}">
                <a16:creationId xmlns:a16="http://schemas.microsoft.com/office/drawing/2014/main" id="{95E648EA-64F9-F341-A49D-7FFDEBEFCC46}"/>
              </a:ext>
            </a:extLst>
          </p:cNvPr>
          <p:cNvPicPr>
            <a:picLocks noChangeAspect="1"/>
          </p:cNvPicPr>
          <p:nvPr/>
        </p:nvPicPr>
        <p:blipFill>
          <a:blip r:embed="rId3"/>
          <a:stretch>
            <a:fillRect/>
          </a:stretch>
        </p:blipFill>
        <p:spPr>
          <a:xfrm>
            <a:off x="4506999" y="2067282"/>
            <a:ext cx="5397500" cy="4318000"/>
          </a:xfrm>
          <a:prstGeom prst="rect">
            <a:avLst/>
          </a:prstGeom>
        </p:spPr>
      </p:pic>
      <p:sp>
        <p:nvSpPr>
          <p:cNvPr id="12" name="Rectangle 11">
            <a:extLst>
              <a:ext uri="{FF2B5EF4-FFF2-40B4-BE49-F238E27FC236}">
                <a16:creationId xmlns:a16="http://schemas.microsoft.com/office/drawing/2014/main" id="{5245F9AD-7557-504B-9EE4-9D9569DC5B0F}"/>
              </a:ext>
            </a:extLst>
          </p:cNvPr>
          <p:cNvSpPr/>
          <p:nvPr/>
        </p:nvSpPr>
        <p:spPr>
          <a:xfrm>
            <a:off x="1586402" y="4389824"/>
            <a:ext cx="1342912" cy="120014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Population</a:t>
            </a:r>
          </a:p>
        </p:txBody>
      </p:sp>
      <p:cxnSp>
        <p:nvCxnSpPr>
          <p:cNvPr id="13" name="Straight Arrow Connector 12">
            <a:extLst>
              <a:ext uri="{FF2B5EF4-FFF2-40B4-BE49-F238E27FC236}">
                <a16:creationId xmlns:a16="http://schemas.microsoft.com/office/drawing/2014/main" id="{B264BEB4-E517-0D41-8886-1F4F86C3BCEB}"/>
              </a:ext>
            </a:extLst>
          </p:cNvPr>
          <p:cNvCxnSpPr>
            <a:cxnSpLocks/>
          </p:cNvCxnSpPr>
          <p:nvPr/>
        </p:nvCxnSpPr>
        <p:spPr>
          <a:xfrm>
            <a:off x="467908" y="5030461"/>
            <a:ext cx="99508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D5A157-9911-134E-8430-160B9A5972A7}"/>
              </a:ext>
            </a:extLst>
          </p:cNvPr>
          <p:cNvCxnSpPr/>
          <p:nvPr/>
        </p:nvCxnSpPr>
        <p:spPr>
          <a:xfrm>
            <a:off x="3127922" y="5050715"/>
            <a:ext cx="104887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8D96B7-3E10-994F-9DF5-38163A56D796}"/>
              </a:ext>
            </a:extLst>
          </p:cNvPr>
          <p:cNvSpPr txBox="1"/>
          <p:nvPr/>
        </p:nvSpPr>
        <p:spPr>
          <a:xfrm>
            <a:off x="738430" y="4534451"/>
            <a:ext cx="638316" cy="369332"/>
          </a:xfrm>
          <a:prstGeom prst="rect">
            <a:avLst/>
          </a:prstGeom>
          <a:noFill/>
          <a:ln>
            <a:noFill/>
          </a:ln>
        </p:spPr>
        <p:txBody>
          <a:bodyPr wrap="square" rtlCol="0">
            <a:spAutoFit/>
          </a:bodyPr>
          <a:lstStyle/>
          <a:p>
            <a:r>
              <a:rPr lang="en-US" dirty="0">
                <a:solidFill>
                  <a:schemeClr val="bg1"/>
                </a:solidFill>
              </a:rPr>
              <a:t>birth</a:t>
            </a:r>
          </a:p>
        </p:txBody>
      </p:sp>
      <p:sp>
        <p:nvSpPr>
          <p:cNvPr id="16" name="TextBox 15">
            <a:extLst>
              <a:ext uri="{FF2B5EF4-FFF2-40B4-BE49-F238E27FC236}">
                <a16:creationId xmlns:a16="http://schemas.microsoft.com/office/drawing/2014/main" id="{DA159BD5-B9B8-CC44-AAA6-2644145FD250}"/>
              </a:ext>
            </a:extLst>
          </p:cNvPr>
          <p:cNvSpPr txBox="1"/>
          <p:nvPr/>
        </p:nvSpPr>
        <p:spPr>
          <a:xfrm>
            <a:off x="3248946" y="4677973"/>
            <a:ext cx="729239" cy="369332"/>
          </a:xfrm>
          <a:prstGeom prst="rect">
            <a:avLst/>
          </a:prstGeom>
          <a:noFill/>
          <a:ln>
            <a:noFill/>
          </a:ln>
        </p:spPr>
        <p:txBody>
          <a:bodyPr wrap="none" rtlCol="0">
            <a:spAutoFit/>
          </a:bodyPr>
          <a:lstStyle/>
          <a:p>
            <a:r>
              <a:rPr lang="en-US" dirty="0">
                <a:solidFill>
                  <a:schemeClr val="bg1"/>
                </a:solidFill>
              </a:rPr>
              <a:t>death</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BEC52D-717D-5441-9620-8AEB123B174F}"/>
                  </a:ext>
                </a:extLst>
              </p:cNvPr>
              <p:cNvSpPr txBox="1"/>
              <p:nvPr/>
            </p:nvSpPr>
            <p:spPr>
              <a:xfrm>
                <a:off x="-383771" y="5987201"/>
                <a:ext cx="369352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r>
                            <a:rPr lang="en-US" i="1">
                              <a:solidFill>
                                <a:schemeClr val="bg1"/>
                              </a:solidFill>
                              <a:latin typeface="Cambria Math" charset="0"/>
                            </a:rPr>
                            <m:t>+1</m:t>
                          </m:r>
                        </m:sub>
                      </m:sSub>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r>
                        <a:rPr lang="en-US" i="1">
                          <a:solidFill>
                            <a:schemeClr val="bg1"/>
                          </a:solidFill>
                          <a:latin typeface="Cambria Math" charset="0"/>
                        </a:rPr>
                        <m:t>+</m:t>
                      </m:r>
                      <m:r>
                        <a:rPr lang="en-US" i="1">
                          <a:solidFill>
                            <a:schemeClr val="bg1"/>
                          </a:solidFill>
                          <a:latin typeface="Cambria Math" charset="0"/>
                        </a:rPr>
                        <m:t>𝑏</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r>
                        <a:rPr lang="en-US" i="1">
                          <a:solidFill>
                            <a:schemeClr val="bg1"/>
                          </a:solidFill>
                          <a:latin typeface="Cambria Math" charset="0"/>
                        </a:rPr>
                        <m:t>  −</m:t>
                      </m:r>
                      <m:r>
                        <a:rPr lang="en-US" i="1">
                          <a:solidFill>
                            <a:schemeClr val="bg1"/>
                          </a:solidFill>
                          <a:latin typeface="Cambria Math" charset="0"/>
                        </a:rPr>
                        <m:t>𝑑</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oMath>
                  </m:oMathPara>
                </a14:m>
                <a:endParaRPr lang="en-US" i="1" dirty="0">
                  <a:solidFill>
                    <a:schemeClr val="bg1"/>
                  </a:solidFill>
                  <a:latin typeface="Cambria Math" charset="0"/>
                </a:endParaRPr>
              </a:p>
              <a:p>
                <a:endParaRPr lang="en-US" i="1" dirty="0">
                  <a:solidFill>
                    <a:schemeClr val="bg1"/>
                  </a:solidFill>
                  <a:latin typeface="Cambria Math" charset="0"/>
                </a:endParaRPr>
              </a:p>
            </p:txBody>
          </p:sp>
        </mc:Choice>
        <mc:Fallback xmlns="">
          <p:sp>
            <p:nvSpPr>
              <p:cNvPr id="17" name="TextBox 16">
                <a:extLst>
                  <a:ext uri="{FF2B5EF4-FFF2-40B4-BE49-F238E27FC236}">
                    <a16:creationId xmlns:a16="http://schemas.microsoft.com/office/drawing/2014/main" id="{77BEC52D-717D-5441-9620-8AEB123B174F}"/>
                  </a:ext>
                </a:extLst>
              </p:cNvPr>
              <p:cNvSpPr txBox="1">
                <a:spLocks noRot="1" noChangeAspect="1" noMove="1" noResize="1" noEditPoints="1" noAdjustHandles="1" noChangeArrowheads="1" noChangeShapeType="1" noTextEdit="1"/>
              </p:cNvSpPr>
              <p:nvPr/>
            </p:nvSpPr>
            <p:spPr>
              <a:xfrm>
                <a:off x="-383771" y="5987201"/>
                <a:ext cx="3693523" cy="553998"/>
              </a:xfrm>
              <a:prstGeom prst="rect">
                <a:avLst/>
              </a:prstGeom>
              <a:blipFill>
                <a:blip r:embed="rId4"/>
                <a:stretch>
                  <a:fillRect t="-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939CE6-798C-3F48-A168-892D432D8557}"/>
                  </a:ext>
                </a:extLst>
              </p:cNvPr>
              <p:cNvSpPr txBox="1"/>
              <p:nvPr/>
            </p:nvSpPr>
            <p:spPr>
              <a:xfrm>
                <a:off x="-764209" y="6390878"/>
                <a:ext cx="369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r>
                            <a:rPr lang="en-US" i="1">
                              <a:solidFill>
                                <a:schemeClr val="bg1"/>
                              </a:solidFill>
                              <a:latin typeface="Cambria Math" charset="0"/>
                            </a:rPr>
                            <m:t>+1</m:t>
                          </m:r>
                        </m:sub>
                      </m:sSub>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r>
                        <a:rPr lang="en-US" i="1">
                          <a:solidFill>
                            <a:schemeClr val="bg1"/>
                          </a:solidFill>
                          <a:latin typeface="Cambria Math" charset="0"/>
                        </a:rPr>
                        <m:t>+</m:t>
                      </m:r>
                      <m:r>
                        <a:rPr lang="en-US" b="0" i="1" smtClean="0">
                          <a:solidFill>
                            <a:schemeClr val="bg1"/>
                          </a:solidFill>
                          <a:latin typeface="Cambria Math" panose="02040503050406030204" pitchFamily="18" charset="0"/>
                        </a:rPr>
                        <m:t>𝑟</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oMath>
                  </m:oMathPara>
                </a14:m>
                <a:endParaRPr lang="en-US" i="1" dirty="0">
                  <a:solidFill>
                    <a:schemeClr val="bg1"/>
                  </a:solidFill>
                  <a:latin typeface="Cambria Math" charset="0"/>
                </a:endParaRPr>
              </a:p>
            </p:txBody>
          </p:sp>
        </mc:Choice>
        <mc:Fallback xmlns="">
          <p:sp>
            <p:nvSpPr>
              <p:cNvPr id="18" name="TextBox 17">
                <a:extLst>
                  <a:ext uri="{FF2B5EF4-FFF2-40B4-BE49-F238E27FC236}">
                    <a16:creationId xmlns:a16="http://schemas.microsoft.com/office/drawing/2014/main" id="{3C939CE6-798C-3F48-A168-892D432D8557}"/>
                  </a:ext>
                </a:extLst>
              </p:cNvPr>
              <p:cNvSpPr txBox="1">
                <a:spLocks noRot="1" noChangeAspect="1" noMove="1" noResize="1" noEditPoints="1" noAdjustHandles="1" noChangeArrowheads="1" noChangeShapeType="1" noTextEdit="1"/>
              </p:cNvSpPr>
              <p:nvPr/>
            </p:nvSpPr>
            <p:spPr>
              <a:xfrm>
                <a:off x="-764209" y="6390878"/>
                <a:ext cx="3693523" cy="276999"/>
              </a:xfrm>
              <a:prstGeom prst="rect">
                <a:avLst/>
              </a:prstGeom>
              <a:blipFill>
                <a:blip r:embed="rId5"/>
                <a:stretch>
                  <a:fillRect b="-869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BEB5BED-B7B9-DEB7-2422-7F9B990EAE1B}"/>
              </a:ext>
            </a:extLst>
          </p:cNvPr>
          <p:cNvSpPr txBox="1">
            <a:spLocks/>
          </p:cNvSpPr>
          <p:nvPr/>
        </p:nvSpPr>
        <p:spPr>
          <a:xfrm>
            <a:off x="126277" y="189079"/>
            <a:ext cx="100868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 Example Question: </a:t>
            </a:r>
            <a:r>
              <a:rPr lang="en-US" b="1" dirty="0">
                <a:solidFill>
                  <a:srgbClr val="00B050"/>
                </a:solidFill>
              </a:rPr>
              <a:t>How</a:t>
            </a:r>
            <a:r>
              <a:rPr lang="en-US" dirty="0">
                <a:solidFill>
                  <a:schemeClr val="bg1"/>
                </a:solidFill>
              </a:rPr>
              <a:t> does Malagasy population size change with time?</a:t>
            </a:r>
          </a:p>
        </p:txBody>
      </p:sp>
    </p:spTree>
    <p:extLst>
      <p:ext uri="{BB962C8B-B14F-4D97-AF65-F5344CB8AC3E}">
        <p14:creationId xmlns:p14="http://schemas.microsoft.com/office/powerpoint/2010/main" val="42272260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7" name="TextBox 6">
            <a:extLst>
              <a:ext uri="{FF2B5EF4-FFF2-40B4-BE49-F238E27FC236}">
                <a16:creationId xmlns:a16="http://schemas.microsoft.com/office/drawing/2014/main" id="{97607797-084D-D247-8C20-334C443957B0}"/>
              </a:ext>
            </a:extLst>
          </p:cNvPr>
          <p:cNvSpPr txBox="1"/>
          <p:nvPr/>
        </p:nvSpPr>
        <p:spPr>
          <a:xfrm>
            <a:off x="10076134" y="6349061"/>
            <a:ext cx="2023054" cy="369332"/>
          </a:xfrm>
          <a:prstGeom prst="rect">
            <a:avLst/>
          </a:prstGeom>
          <a:noFill/>
        </p:spPr>
        <p:txBody>
          <a:bodyPr wrap="none" rtlCol="0">
            <a:spAutoFit/>
          </a:bodyPr>
          <a:lstStyle/>
          <a:p>
            <a:r>
              <a:rPr lang="en-US" dirty="0">
                <a:solidFill>
                  <a:schemeClr val="bg1"/>
                </a:solidFill>
              </a:rPr>
              <a:t>Source: World Bank</a:t>
            </a:r>
          </a:p>
        </p:txBody>
      </p:sp>
      <p:sp>
        <p:nvSpPr>
          <p:cNvPr id="9" name="Content Placeholder 2">
            <a:extLst>
              <a:ext uri="{FF2B5EF4-FFF2-40B4-BE49-F238E27FC236}">
                <a16:creationId xmlns:a16="http://schemas.microsoft.com/office/drawing/2014/main" id="{8DFFADC5-E57C-974B-8B8A-9F7EB054599A}"/>
              </a:ext>
            </a:extLst>
          </p:cNvPr>
          <p:cNvSpPr txBox="1">
            <a:spLocks/>
          </p:cNvSpPr>
          <p:nvPr/>
        </p:nvSpPr>
        <p:spPr>
          <a:xfrm>
            <a:off x="126277" y="1686282"/>
            <a:ext cx="3679878" cy="2576857"/>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 Hypothesis: Malagasy population size increases because people are having children. </a:t>
            </a:r>
          </a:p>
          <a:p>
            <a:pPr marL="0" indent="0">
              <a:buNone/>
            </a:pPr>
            <a:r>
              <a:rPr lang="en-US" dirty="0">
                <a:solidFill>
                  <a:schemeClr val="bg1"/>
                </a:solidFill>
              </a:rPr>
              <a:t>3. Mechanistic Model:</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sz="2400" dirty="0">
              <a:solidFill>
                <a:schemeClr val="bg1"/>
              </a:solidFill>
            </a:endParaRPr>
          </a:p>
        </p:txBody>
      </p:sp>
      <p:pic>
        <p:nvPicPr>
          <p:cNvPr id="10" name="Picture 9">
            <a:extLst>
              <a:ext uri="{FF2B5EF4-FFF2-40B4-BE49-F238E27FC236}">
                <a16:creationId xmlns:a16="http://schemas.microsoft.com/office/drawing/2014/main" id="{95E648EA-64F9-F341-A49D-7FFDEBEFCC46}"/>
              </a:ext>
            </a:extLst>
          </p:cNvPr>
          <p:cNvPicPr>
            <a:picLocks noChangeAspect="1"/>
          </p:cNvPicPr>
          <p:nvPr/>
        </p:nvPicPr>
        <p:blipFill>
          <a:blip r:embed="rId3"/>
          <a:stretch>
            <a:fillRect/>
          </a:stretch>
        </p:blipFill>
        <p:spPr>
          <a:xfrm>
            <a:off x="4506999" y="2067282"/>
            <a:ext cx="5397500" cy="4318000"/>
          </a:xfrm>
          <a:prstGeom prst="rect">
            <a:avLst/>
          </a:prstGeom>
        </p:spPr>
      </p:pic>
      <p:sp>
        <p:nvSpPr>
          <p:cNvPr id="11" name="Content Placeholder 2">
            <a:extLst>
              <a:ext uri="{FF2B5EF4-FFF2-40B4-BE49-F238E27FC236}">
                <a16:creationId xmlns:a16="http://schemas.microsoft.com/office/drawing/2014/main" id="{3BBFD008-80F3-754C-840B-1CF39E25C63C}"/>
              </a:ext>
            </a:extLst>
          </p:cNvPr>
          <p:cNvSpPr txBox="1">
            <a:spLocks/>
          </p:cNvSpPr>
          <p:nvPr/>
        </p:nvSpPr>
        <p:spPr>
          <a:xfrm>
            <a:off x="4489730" y="1631257"/>
            <a:ext cx="3266134" cy="22107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4. Data:</a:t>
            </a:r>
          </a:p>
        </p:txBody>
      </p:sp>
      <p:sp>
        <p:nvSpPr>
          <p:cNvPr id="12" name="Rectangle 11">
            <a:extLst>
              <a:ext uri="{FF2B5EF4-FFF2-40B4-BE49-F238E27FC236}">
                <a16:creationId xmlns:a16="http://schemas.microsoft.com/office/drawing/2014/main" id="{5245F9AD-7557-504B-9EE4-9D9569DC5B0F}"/>
              </a:ext>
            </a:extLst>
          </p:cNvPr>
          <p:cNvSpPr/>
          <p:nvPr/>
        </p:nvSpPr>
        <p:spPr>
          <a:xfrm>
            <a:off x="1586402" y="4389824"/>
            <a:ext cx="1342912" cy="120014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Population</a:t>
            </a:r>
          </a:p>
        </p:txBody>
      </p:sp>
      <p:cxnSp>
        <p:nvCxnSpPr>
          <p:cNvPr id="13" name="Straight Arrow Connector 12">
            <a:extLst>
              <a:ext uri="{FF2B5EF4-FFF2-40B4-BE49-F238E27FC236}">
                <a16:creationId xmlns:a16="http://schemas.microsoft.com/office/drawing/2014/main" id="{B264BEB4-E517-0D41-8886-1F4F86C3BCEB}"/>
              </a:ext>
            </a:extLst>
          </p:cNvPr>
          <p:cNvCxnSpPr>
            <a:cxnSpLocks/>
          </p:cNvCxnSpPr>
          <p:nvPr/>
        </p:nvCxnSpPr>
        <p:spPr>
          <a:xfrm>
            <a:off x="467908" y="5030461"/>
            <a:ext cx="99508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D5A157-9911-134E-8430-160B9A5972A7}"/>
              </a:ext>
            </a:extLst>
          </p:cNvPr>
          <p:cNvCxnSpPr/>
          <p:nvPr/>
        </p:nvCxnSpPr>
        <p:spPr>
          <a:xfrm>
            <a:off x="3127922" y="5050715"/>
            <a:ext cx="104887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8D96B7-3E10-994F-9DF5-38163A56D796}"/>
              </a:ext>
            </a:extLst>
          </p:cNvPr>
          <p:cNvSpPr txBox="1"/>
          <p:nvPr/>
        </p:nvSpPr>
        <p:spPr>
          <a:xfrm>
            <a:off x="738430" y="4534451"/>
            <a:ext cx="638316" cy="369332"/>
          </a:xfrm>
          <a:prstGeom prst="rect">
            <a:avLst/>
          </a:prstGeom>
          <a:noFill/>
          <a:ln>
            <a:noFill/>
          </a:ln>
        </p:spPr>
        <p:txBody>
          <a:bodyPr wrap="square" rtlCol="0">
            <a:spAutoFit/>
          </a:bodyPr>
          <a:lstStyle/>
          <a:p>
            <a:r>
              <a:rPr lang="en-US" dirty="0">
                <a:solidFill>
                  <a:schemeClr val="bg1"/>
                </a:solidFill>
              </a:rPr>
              <a:t>birth</a:t>
            </a:r>
          </a:p>
        </p:txBody>
      </p:sp>
      <p:sp>
        <p:nvSpPr>
          <p:cNvPr id="16" name="TextBox 15">
            <a:extLst>
              <a:ext uri="{FF2B5EF4-FFF2-40B4-BE49-F238E27FC236}">
                <a16:creationId xmlns:a16="http://schemas.microsoft.com/office/drawing/2014/main" id="{DA159BD5-B9B8-CC44-AAA6-2644145FD250}"/>
              </a:ext>
            </a:extLst>
          </p:cNvPr>
          <p:cNvSpPr txBox="1"/>
          <p:nvPr/>
        </p:nvSpPr>
        <p:spPr>
          <a:xfrm>
            <a:off x="3248946" y="4677973"/>
            <a:ext cx="729239" cy="369332"/>
          </a:xfrm>
          <a:prstGeom prst="rect">
            <a:avLst/>
          </a:prstGeom>
          <a:noFill/>
          <a:ln>
            <a:noFill/>
          </a:ln>
        </p:spPr>
        <p:txBody>
          <a:bodyPr wrap="none" rtlCol="0">
            <a:spAutoFit/>
          </a:bodyPr>
          <a:lstStyle/>
          <a:p>
            <a:r>
              <a:rPr lang="en-US" dirty="0">
                <a:solidFill>
                  <a:schemeClr val="bg1"/>
                </a:solidFill>
              </a:rPr>
              <a:t>death</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BEC52D-717D-5441-9620-8AEB123B174F}"/>
                  </a:ext>
                </a:extLst>
              </p:cNvPr>
              <p:cNvSpPr txBox="1"/>
              <p:nvPr/>
            </p:nvSpPr>
            <p:spPr>
              <a:xfrm>
                <a:off x="-383771" y="5987201"/>
                <a:ext cx="369352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r>
                            <a:rPr lang="en-US" i="1">
                              <a:solidFill>
                                <a:schemeClr val="bg1"/>
                              </a:solidFill>
                              <a:latin typeface="Cambria Math" charset="0"/>
                            </a:rPr>
                            <m:t>+1</m:t>
                          </m:r>
                        </m:sub>
                      </m:sSub>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r>
                        <a:rPr lang="en-US" i="1">
                          <a:solidFill>
                            <a:schemeClr val="bg1"/>
                          </a:solidFill>
                          <a:latin typeface="Cambria Math" charset="0"/>
                        </a:rPr>
                        <m:t>+</m:t>
                      </m:r>
                      <m:r>
                        <a:rPr lang="en-US" i="1">
                          <a:solidFill>
                            <a:schemeClr val="bg1"/>
                          </a:solidFill>
                          <a:latin typeface="Cambria Math" charset="0"/>
                        </a:rPr>
                        <m:t>𝑏</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r>
                        <a:rPr lang="en-US" i="1">
                          <a:solidFill>
                            <a:schemeClr val="bg1"/>
                          </a:solidFill>
                          <a:latin typeface="Cambria Math" charset="0"/>
                        </a:rPr>
                        <m:t>  −</m:t>
                      </m:r>
                      <m:r>
                        <a:rPr lang="en-US" i="1">
                          <a:solidFill>
                            <a:schemeClr val="bg1"/>
                          </a:solidFill>
                          <a:latin typeface="Cambria Math" charset="0"/>
                        </a:rPr>
                        <m:t>𝑑</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oMath>
                  </m:oMathPara>
                </a14:m>
                <a:endParaRPr lang="en-US" i="1" dirty="0">
                  <a:solidFill>
                    <a:schemeClr val="bg1"/>
                  </a:solidFill>
                  <a:latin typeface="Cambria Math" charset="0"/>
                </a:endParaRPr>
              </a:p>
              <a:p>
                <a:endParaRPr lang="en-US" i="1" dirty="0">
                  <a:solidFill>
                    <a:schemeClr val="bg1"/>
                  </a:solidFill>
                  <a:latin typeface="Cambria Math" charset="0"/>
                </a:endParaRPr>
              </a:p>
            </p:txBody>
          </p:sp>
        </mc:Choice>
        <mc:Fallback xmlns="">
          <p:sp>
            <p:nvSpPr>
              <p:cNvPr id="17" name="TextBox 16">
                <a:extLst>
                  <a:ext uri="{FF2B5EF4-FFF2-40B4-BE49-F238E27FC236}">
                    <a16:creationId xmlns:a16="http://schemas.microsoft.com/office/drawing/2014/main" id="{77BEC52D-717D-5441-9620-8AEB123B174F}"/>
                  </a:ext>
                </a:extLst>
              </p:cNvPr>
              <p:cNvSpPr txBox="1">
                <a:spLocks noRot="1" noChangeAspect="1" noMove="1" noResize="1" noEditPoints="1" noAdjustHandles="1" noChangeArrowheads="1" noChangeShapeType="1" noTextEdit="1"/>
              </p:cNvSpPr>
              <p:nvPr/>
            </p:nvSpPr>
            <p:spPr>
              <a:xfrm>
                <a:off x="-383771" y="5987201"/>
                <a:ext cx="3693523" cy="553998"/>
              </a:xfrm>
              <a:prstGeom prst="rect">
                <a:avLst/>
              </a:prstGeom>
              <a:blipFill>
                <a:blip r:embed="rId4"/>
                <a:stretch>
                  <a:fillRect t="-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C939CE6-798C-3F48-A168-892D432D8557}"/>
                  </a:ext>
                </a:extLst>
              </p:cNvPr>
              <p:cNvSpPr txBox="1"/>
              <p:nvPr/>
            </p:nvSpPr>
            <p:spPr>
              <a:xfrm>
                <a:off x="-764209" y="6390878"/>
                <a:ext cx="369352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r>
                            <a:rPr lang="en-US" i="1">
                              <a:solidFill>
                                <a:schemeClr val="bg1"/>
                              </a:solidFill>
                              <a:latin typeface="Cambria Math" charset="0"/>
                            </a:rPr>
                            <m:t>+1</m:t>
                          </m:r>
                        </m:sub>
                      </m:sSub>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r>
                        <a:rPr lang="en-US" i="1">
                          <a:solidFill>
                            <a:schemeClr val="bg1"/>
                          </a:solidFill>
                          <a:latin typeface="Cambria Math" charset="0"/>
                        </a:rPr>
                        <m:t>+</m:t>
                      </m:r>
                      <m:r>
                        <a:rPr lang="en-US" b="0" i="1" smtClean="0">
                          <a:solidFill>
                            <a:schemeClr val="bg1"/>
                          </a:solidFill>
                          <a:latin typeface="Cambria Math" panose="02040503050406030204" pitchFamily="18" charset="0"/>
                        </a:rPr>
                        <m:t>𝑟</m:t>
                      </m:r>
                      <m:r>
                        <a:rPr lang="en-US" i="1">
                          <a:solidFill>
                            <a:schemeClr val="bg1"/>
                          </a:solidFill>
                          <a:latin typeface="Cambria Math"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i="1">
                              <a:solidFill>
                                <a:schemeClr val="bg1"/>
                              </a:solidFill>
                              <a:latin typeface="Cambria Math" charset="0"/>
                            </a:rPr>
                            <m:t>𝑡</m:t>
                          </m:r>
                        </m:sub>
                      </m:sSub>
                    </m:oMath>
                  </m:oMathPara>
                </a14:m>
                <a:endParaRPr lang="en-US" i="1" dirty="0">
                  <a:solidFill>
                    <a:schemeClr val="bg1"/>
                  </a:solidFill>
                  <a:latin typeface="Cambria Math" charset="0"/>
                </a:endParaRPr>
              </a:p>
            </p:txBody>
          </p:sp>
        </mc:Choice>
        <mc:Fallback xmlns="">
          <p:sp>
            <p:nvSpPr>
              <p:cNvPr id="18" name="TextBox 17">
                <a:extLst>
                  <a:ext uri="{FF2B5EF4-FFF2-40B4-BE49-F238E27FC236}">
                    <a16:creationId xmlns:a16="http://schemas.microsoft.com/office/drawing/2014/main" id="{3C939CE6-798C-3F48-A168-892D432D8557}"/>
                  </a:ext>
                </a:extLst>
              </p:cNvPr>
              <p:cNvSpPr txBox="1">
                <a:spLocks noRot="1" noChangeAspect="1" noMove="1" noResize="1" noEditPoints="1" noAdjustHandles="1" noChangeArrowheads="1" noChangeShapeType="1" noTextEdit="1"/>
              </p:cNvSpPr>
              <p:nvPr/>
            </p:nvSpPr>
            <p:spPr>
              <a:xfrm>
                <a:off x="-764209" y="6390878"/>
                <a:ext cx="3693523" cy="276999"/>
              </a:xfrm>
              <a:prstGeom prst="rect">
                <a:avLst/>
              </a:prstGeom>
              <a:blipFill>
                <a:blip r:embed="rId5"/>
                <a:stretch>
                  <a:fillRect b="-8696"/>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BEB5BED-B7B9-DEB7-2422-7F9B990EAE1B}"/>
              </a:ext>
            </a:extLst>
          </p:cNvPr>
          <p:cNvSpPr txBox="1">
            <a:spLocks/>
          </p:cNvSpPr>
          <p:nvPr/>
        </p:nvSpPr>
        <p:spPr>
          <a:xfrm>
            <a:off x="126277" y="189079"/>
            <a:ext cx="100868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 Example Question: </a:t>
            </a:r>
            <a:r>
              <a:rPr lang="en-US" b="1" dirty="0">
                <a:solidFill>
                  <a:srgbClr val="00B050"/>
                </a:solidFill>
              </a:rPr>
              <a:t>How</a:t>
            </a:r>
            <a:r>
              <a:rPr lang="en-US" dirty="0">
                <a:solidFill>
                  <a:schemeClr val="bg1"/>
                </a:solidFill>
              </a:rPr>
              <a:t> does Malagasy population size change with time?</a:t>
            </a:r>
          </a:p>
        </p:txBody>
      </p:sp>
    </p:spTree>
    <p:extLst>
      <p:ext uri="{BB962C8B-B14F-4D97-AF65-F5344CB8AC3E}">
        <p14:creationId xmlns:p14="http://schemas.microsoft.com/office/powerpoint/2010/main" val="1883439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3BBFD008-80F3-754C-840B-1CF39E25C63C}"/>
              </a:ext>
            </a:extLst>
          </p:cNvPr>
          <p:cNvSpPr txBox="1">
            <a:spLocks/>
          </p:cNvSpPr>
          <p:nvPr/>
        </p:nvSpPr>
        <p:spPr>
          <a:xfrm>
            <a:off x="4489730" y="1631257"/>
            <a:ext cx="3266134" cy="22107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4. Data:</a:t>
            </a:r>
          </a:p>
        </p:txBody>
      </p:sp>
      <p:sp>
        <p:nvSpPr>
          <p:cNvPr id="12" name="Rectangle 11">
            <a:extLst>
              <a:ext uri="{FF2B5EF4-FFF2-40B4-BE49-F238E27FC236}">
                <a16:creationId xmlns:a16="http://schemas.microsoft.com/office/drawing/2014/main" id="{5245F9AD-7557-504B-9EE4-9D9569DC5B0F}"/>
              </a:ext>
            </a:extLst>
          </p:cNvPr>
          <p:cNvSpPr/>
          <p:nvPr/>
        </p:nvSpPr>
        <p:spPr>
          <a:xfrm>
            <a:off x="1586402" y="4389824"/>
            <a:ext cx="1342912" cy="120014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Population</a:t>
            </a:r>
          </a:p>
        </p:txBody>
      </p:sp>
      <p:cxnSp>
        <p:nvCxnSpPr>
          <p:cNvPr id="13" name="Straight Arrow Connector 12">
            <a:extLst>
              <a:ext uri="{FF2B5EF4-FFF2-40B4-BE49-F238E27FC236}">
                <a16:creationId xmlns:a16="http://schemas.microsoft.com/office/drawing/2014/main" id="{B264BEB4-E517-0D41-8886-1F4F86C3BCEB}"/>
              </a:ext>
            </a:extLst>
          </p:cNvPr>
          <p:cNvCxnSpPr>
            <a:cxnSpLocks/>
          </p:cNvCxnSpPr>
          <p:nvPr/>
        </p:nvCxnSpPr>
        <p:spPr>
          <a:xfrm>
            <a:off x="467908" y="5030461"/>
            <a:ext cx="995083"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CD5A157-9911-134E-8430-160B9A5972A7}"/>
              </a:ext>
            </a:extLst>
          </p:cNvPr>
          <p:cNvCxnSpPr/>
          <p:nvPr/>
        </p:nvCxnSpPr>
        <p:spPr>
          <a:xfrm>
            <a:off x="3127922" y="5050715"/>
            <a:ext cx="104887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8D96B7-3E10-994F-9DF5-38163A56D796}"/>
              </a:ext>
            </a:extLst>
          </p:cNvPr>
          <p:cNvSpPr txBox="1"/>
          <p:nvPr/>
        </p:nvSpPr>
        <p:spPr>
          <a:xfrm>
            <a:off x="738430" y="4534451"/>
            <a:ext cx="638316" cy="369332"/>
          </a:xfrm>
          <a:prstGeom prst="rect">
            <a:avLst/>
          </a:prstGeom>
          <a:noFill/>
          <a:ln>
            <a:noFill/>
          </a:ln>
        </p:spPr>
        <p:txBody>
          <a:bodyPr wrap="square" rtlCol="0">
            <a:spAutoFit/>
          </a:bodyPr>
          <a:lstStyle/>
          <a:p>
            <a:r>
              <a:rPr lang="en-US" dirty="0">
                <a:solidFill>
                  <a:schemeClr val="bg1"/>
                </a:solidFill>
              </a:rPr>
              <a:t>birth</a:t>
            </a:r>
          </a:p>
        </p:txBody>
      </p:sp>
      <p:sp>
        <p:nvSpPr>
          <p:cNvPr id="16" name="TextBox 15">
            <a:extLst>
              <a:ext uri="{FF2B5EF4-FFF2-40B4-BE49-F238E27FC236}">
                <a16:creationId xmlns:a16="http://schemas.microsoft.com/office/drawing/2014/main" id="{DA159BD5-B9B8-CC44-AAA6-2644145FD250}"/>
              </a:ext>
            </a:extLst>
          </p:cNvPr>
          <p:cNvSpPr txBox="1"/>
          <p:nvPr/>
        </p:nvSpPr>
        <p:spPr>
          <a:xfrm>
            <a:off x="3248946" y="4677973"/>
            <a:ext cx="729239" cy="369332"/>
          </a:xfrm>
          <a:prstGeom prst="rect">
            <a:avLst/>
          </a:prstGeom>
          <a:noFill/>
          <a:ln>
            <a:noFill/>
          </a:ln>
        </p:spPr>
        <p:txBody>
          <a:bodyPr wrap="none" rtlCol="0">
            <a:spAutoFit/>
          </a:bodyPr>
          <a:lstStyle/>
          <a:p>
            <a:r>
              <a:rPr lang="en-US" dirty="0">
                <a:solidFill>
                  <a:schemeClr val="bg1"/>
                </a:solidFill>
              </a:rPr>
              <a:t>death</a:t>
            </a:r>
          </a:p>
        </p:txBody>
      </p:sp>
      <p:sp>
        <p:nvSpPr>
          <p:cNvPr id="2" name="Title 1">
            <a:extLst>
              <a:ext uri="{FF2B5EF4-FFF2-40B4-BE49-F238E27FC236}">
                <a16:creationId xmlns:a16="http://schemas.microsoft.com/office/drawing/2014/main" id="{6BEB5BED-B7B9-DEB7-2422-7F9B990EAE1B}"/>
              </a:ext>
            </a:extLst>
          </p:cNvPr>
          <p:cNvSpPr txBox="1">
            <a:spLocks/>
          </p:cNvSpPr>
          <p:nvPr/>
        </p:nvSpPr>
        <p:spPr>
          <a:xfrm>
            <a:off x="126277" y="189079"/>
            <a:ext cx="100868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 Example Question: </a:t>
            </a:r>
            <a:r>
              <a:rPr lang="en-US" b="1" dirty="0">
                <a:solidFill>
                  <a:srgbClr val="00B050"/>
                </a:solidFill>
              </a:rPr>
              <a:t>How</a:t>
            </a:r>
            <a:r>
              <a:rPr lang="en-US" dirty="0">
                <a:solidFill>
                  <a:schemeClr val="bg1"/>
                </a:solidFill>
              </a:rPr>
              <a:t> does Malagasy population size change with time?</a:t>
            </a:r>
          </a:p>
        </p:txBody>
      </p:sp>
      <p:sp>
        <p:nvSpPr>
          <p:cNvPr id="3" name="Content Placeholder 2">
            <a:extLst>
              <a:ext uri="{FF2B5EF4-FFF2-40B4-BE49-F238E27FC236}">
                <a16:creationId xmlns:a16="http://schemas.microsoft.com/office/drawing/2014/main" id="{88AD371F-0FE9-A586-08D9-A6C966EC5BFC}"/>
              </a:ext>
            </a:extLst>
          </p:cNvPr>
          <p:cNvSpPr txBox="1">
            <a:spLocks/>
          </p:cNvSpPr>
          <p:nvPr/>
        </p:nvSpPr>
        <p:spPr>
          <a:xfrm>
            <a:off x="126277" y="1686282"/>
            <a:ext cx="367987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 Hypothesis: Malagasy population size increases because people are having children. </a:t>
            </a:r>
          </a:p>
          <a:p>
            <a:pPr marL="0" indent="0">
              <a:buNone/>
            </a:pPr>
            <a:r>
              <a:rPr lang="en-US" dirty="0">
                <a:solidFill>
                  <a:schemeClr val="bg1"/>
                </a:solidFill>
              </a:rPr>
              <a:t>3. Mechanistic Model:</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5. Evaluation:</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sz="2400" dirty="0">
              <a:solidFill>
                <a:schemeClr val="bg1"/>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17F1FE7-4D59-8F3A-54AC-DEEAE1B13750}"/>
                  </a:ext>
                </a:extLst>
              </p:cNvPr>
              <p:cNvSpPr/>
              <p:nvPr/>
            </p:nvSpPr>
            <p:spPr>
              <a:xfrm>
                <a:off x="428361" y="6261767"/>
                <a:ext cx="3549824" cy="538609"/>
              </a:xfrm>
              <a:prstGeom prst="rect">
                <a:avLst/>
              </a:prstGeom>
            </p:spPr>
            <p:txBody>
              <a:bodyPr wrap="square">
                <a:spAutoFit/>
              </a:bodyPr>
              <a:lstStyle/>
              <a:p>
                <a14:m>
                  <m:oMath xmlns:m="http://schemas.openxmlformats.org/officeDocument/2006/math">
                    <m:r>
                      <a:rPr lang="en-US" sz="2900" b="0" i="1" smtClean="0">
                        <a:solidFill>
                          <a:schemeClr val="bg1"/>
                        </a:solidFill>
                        <a:latin typeface="Cambria Math" panose="02040503050406030204" pitchFamily="18" charset="0"/>
                      </a:rPr>
                      <m:t>𝑟</m:t>
                    </m:r>
                    <m:r>
                      <a:rPr lang="en-US" sz="2900" b="0" i="1" smtClean="0">
                        <a:solidFill>
                          <a:schemeClr val="bg1"/>
                        </a:solidFill>
                        <a:latin typeface="Cambria Math" panose="02040503050406030204" pitchFamily="18" charset="0"/>
                      </a:rPr>
                      <m:t>= .3</m:t>
                    </m:r>
                  </m:oMath>
                </a14:m>
                <a:r>
                  <a:rPr lang="en-US" sz="2900" dirty="0">
                    <a:solidFill>
                      <a:schemeClr val="bg1"/>
                    </a:solidFill>
                  </a:rPr>
                  <a:t>49/person/</a:t>
                </a:r>
                <a:r>
                  <a:rPr lang="en-US" sz="2900" dirty="0" err="1">
                    <a:solidFill>
                      <a:schemeClr val="bg1"/>
                    </a:solidFill>
                  </a:rPr>
                  <a:t>yr</a:t>
                </a:r>
                <a:endParaRPr lang="en-US" sz="2900" dirty="0">
                  <a:solidFill>
                    <a:schemeClr val="bg1"/>
                  </a:solidFill>
                </a:endParaRPr>
              </a:p>
            </p:txBody>
          </p:sp>
        </mc:Choice>
        <mc:Fallback xmlns="">
          <p:sp>
            <p:nvSpPr>
              <p:cNvPr id="5" name="Rectangle 4">
                <a:extLst>
                  <a:ext uri="{FF2B5EF4-FFF2-40B4-BE49-F238E27FC236}">
                    <a16:creationId xmlns:a16="http://schemas.microsoft.com/office/drawing/2014/main" id="{617F1FE7-4D59-8F3A-54AC-DEEAE1B13750}"/>
                  </a:ext>
                </a:extLst>
              </p:cNvPr>
              <p:cNvSpPr>
                <a:spLocks noRot="1" noChangeAspect="1" noMove="1" noResize="1" noEditPoints="1" noAdjustHandles="1" noChangeArrowheads="1" noChangeShapeType="1" noTextEdit="1"/>
              </p:cNvSpPr>
              <p:nvPr/>
            </p:nvSpPr>
            <p:spPr>
              <a:xfrm>
                <a:off x="428361" y="6261767"/>
                <a:ext cx="3549824" cy="538609"/>
              </a:xfrm>
              <a:prstGeom prst="rect">
                <a:avLst/>
              </a:prstGeom>
              <a:blipFill>
                <a:blip r:embed="rId3"/>
                <a:stretch>
                  <a:fillRect t="-11364" b="-3181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61B14B7-0BE7-26B3-4E12-C85C8E0CE2EA}"/>
              </a:ext>
            </a:extLst>
          </p:cNvPr>
          <p:cNvPicPr>
            <a:picLocks noChangeAspect="1"/>
          </p:cNvPicPr>
          <p:nvPr/>
        </p:nvPicPr>
        <p:blipFill>
          <a:blip r:embed="rId4"/>
          <a:stretch>
            <a:fillRect/>
          </a:stretch>
        </p:blipFill>
        <p:spPr>
          <a:xfrm>
            <a:off x="4805077" y="2031061"/>
            <a:ext cx="5397500" cy="4318000"/>
          </a:xfrm>
          <a:prstGeom prst="rect">
            <a:avLst/>
          </a:prstGeom>
        </p:spPr>
      </p:pic>
      <p:sp>
        <p:nvSpPr>
          <p:cNvPr id="8" name="Rectangle 7">
            <a:extLst>
              <a:ext uri="{FF2B5EF4-FFF2-40B4-BE49-F238E27FC236}">
                <a16:creationId xmlns:a16="http://schemas.microsoft.com/office/drawing/2014/main" id="{B37573E8-001C-C602-74D5-FC4F273E7E20}"/>
              </a:ext>
            </a:extLst>
          </p:cNvPr>
          <p:cNvSpPr/>
          <p:nvPr/>
        </p:nvSpPr>
        <p:spPr>
          <a:xfrm>
            <a:off x="4489730" y="6313297"/>
            <a:ext cx="7286483" cy="538609"/>
          </a:xfrm>
          <a:prstGeom prst="rect">
            <a:avLst/>
          </a:prstGeom>
        </p:spPr>
        <p:txBody>
          <a:bodyPr wrap="square">
            <a:spAutoFit/>
          </a:bodyPr>
          <a:lstStyle/>
          <a:p>
            <a:r>
              <a:rPr lang="en-US" sz="2900" i="1" dirty="0">
                <a:solidFill>
                  <a:srgbClr val="FF0000"/>
                </a:solidFill>
              </a:rPr>
              <a:t>What can we conclude from this fitted model?</a:t>
            </a:r>
          </a:p>
        </p:txBody>
      </p:sp>
    </p:spTree>
    <p:extLst>
      <p:ext uri="{BB962C8B-B14F-4D97-AF65-F5344CB8AC3E}">
        <p14:creationId xmlns:p14="http://schemas.microsoft.com/office/powerpoint/2010/main" val="14161737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17439"/>
            <a:ext cx="10515600" cy="1325563"/>
          </a:xfrm>
        </p:spPr>
        <p:txBody>
          <a:bodyPr/>
          <a:lstStyle/>
          <a:p>
            <a:r>
              <a:rPr lang="en-US" dirty="0">
                <a:solidFill>
                  <a:schemeClr val="bg1"/>
                </a:solidFill>
              </a:rPr>
              <a:t>Mechanistic Models: Beware!</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1343002"/>
            <a:ext cx="100267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Parameters used in the mechanistic models sometimes are not measurable!</a:t>
            </a:r>
          </a:p>
          <a:p>
            <a:pPr marL="0" indent="0">
              <a:buNone/>
            </a:pPr>
            <a:endParaRPr lang="en-US" sz="3600" dirty="0">
              <a:solidFill>
                <a:schemeClr val="bg1"/>
              </a:solidFill>
            </a:endParaRPr>
          </a:p>
          <a:p>
            <a:pPr marL="1428750" lvl="2" indent="-514350">
              <a:buAutoNum type="arabicPeriod"/>
            </a:pPr>
            <a:endParaRPr lang="en-US" sz="2400" dirty="0">
              <a:solidFill>
                <a:schemeClr val="bg1"/>
              </a:solidFill>
            </a:endParaRPr>
          </a:p>
        </p:txBody>
      </p:sp>
    </p:spTree>
    <p:extLst>
      <p:ext uri="{BB962C8B-B14F-4D97-AF65-F5344CB8AC3E}">
        <p14:creationId xmlns:p14="http://schemas.microsoft.com/office/powerpoint/2010/main" val="19315317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17439"/>
            <a:ext cx="10515600" cy="1325563"/>
          </a:xfrm>
        </p:spPr>
        <p:txBody>
          <a:bodyPr/>
          <a:lstStyle/>
          <a:p>
            <a:r>
              <a:rPr lang="en-US" dirty="0">
                <a:solidFill>
                  <a:schemeClr val="bg1"/>
                </a:solidFill>
              </a:rPr>
              <a:t>Mechanistic Models: Beware!</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1343002"/>
            <a:ext cx="100267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Parameters used in the mechanistic models sometimes are not measurable!</a:t>
            </a:r>
          </a:p>
          <a:p>
            <a:r>
              <a:rPr lang="en-US" sz="3600" dirty="0">
                <a:solidFill>
                  <a:schemeClr val="bg1"/>
                </a:solidFill>
              </a:rPr>
              <a:t>Simulations can be computationally intensive</a:t>
            </a:r>
          </a:p>
          <a:p>
            <a:pPr marL="0" indent="0">
              <a:buNone/>
            </a:pPr>
            <a:endParaRPr lang="en-US" sz="3600" dirty="0">
              <a:solidFill>
                <a:schemeClr val="bg1"/>
              </a:solidFill>
            </a:endParaRPr>
          </a:p>
          <a:p>
            <a:pPr marL="1428750" lvl="2" indent="-514350">
              <a:buAutoNum type="arabicPeriod"/>
            </a:pPr>
            <a:endParaRPr lang="en-US" sz="2400" dirty="0">
              <a:solidFill>
                <a:schemeClr val="bg1"/>
              </a:solidFill>
            </a:endParaRPr>
          </a:p>
        </p:txBody>
      </p:sp>
    </p:spTree>
    <p:extLst>
      <p:ext uri="{BB962C8B-B14F-4D97-AF65-F5344CB8AC3E}">
        <p14:creationId xmlns:p14="http://schemas.microsoft.com/office/powerpoint/2010/main" val="42178152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17439"/>
            <a:ext cx="10515600" cy="1325563"/>
          </a:xfrm>
        </p:spPr>
        <p:txBody>
          <a:bodyPr/>
          <a:lstStyle/>
          <a:p>
            <a:r>
              <a:rPr lang="en-US" dirty="0">
                <a:solidFill>
                  <a:schemeClr val="bg1"/>
                </a:solidFill>
              </a:rPr>
              <a:t>Mechanistic Models: Beware!</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1343002"/>
            <a:ext cx="100267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Parameters used in the mechanistic models sometimes are not measurable!</a:t>
            </a:r>
          </a:p>
          <a:p>
            <a:r>
              <a:rPr lang="en-US" sz="3600" dirty="0">
                <a:solidFill>
                  <a:schemeClr val="bg1"/>
                </a:solidFill>
              </a:rPr>
              <a:t>Simulations can be computationally intensive</a:t>
            </a:r>
          </a:p>
          <a:p>
            <a:r>
              <a:rPr lang="en-US" sz="3600" dirty="0">
                <a:solidFill>
                  <a:schemeClr val="bg1"/>
                </a:solidFill>
              </a:rPr>
              <a:t>Advances in computational power often inspire development of more complex models which are not necessarily better</a:t>
            </a:r>
          </a:p>
          <a:p>
            <a:pPr marL="0" indent="0">
              <a:buNone/>
            </a:pPr>
            <a:endParaRPr lang="en-US" sz="3600" dirty="0">
              <a:solidFill>
                <a:schemeClr val="bg1"/>
              </a:solidFill>
            </a:endParaRPr>
          </a:p>
          <a:p>
            <a:pPr marL="1428750" lvl="2" indent="-514350">
              <a:buAutoNum type="arabicPeriod"/>
            </a:pPr>
            <a:endParaRPr lang="en-US" sz="2400" dirty="0">
              <a:solidFill>
                <a:schemeClr val="bg1"/>
              </a:solidFill>
            </a:endParaRPr>
          </a:p>
        </p:txBody>
      </p:sp>
    </p:spTree>
    <p:extLst>
      <p:ext uri="{BB962C8B-B14F-4D97-AF65-F5344CB8AC3E}">
        <p14:creationId xmlns:p14="http://schemas.microsoft.com/office/powerpoint/2010/main" val="19358561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17439"/>
            <a:ext cx="10515600" cy="1325563"/>
          </a:xfrm>
        </p:spPr>
        <p:txBody>
          <a:bodyPr/>
          <a:lstStyle/>
          <a:p>
            <a:r>
              <a:rPr lang="en-US" dirty="0">
                <a:solidFill>
                  <a:schemeClr val="bg1"/>
                </a:solidFill>
              </a:rPr>
              <a:t>Mechanistic Models: Beware!</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1343002"/>
            <a:ext cx="100267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Parameters used in the mechanistic models sometimes are not measurable!</a:t>
            </a:r>
          </a:p>
          <a:p>
            <a:r>
              <a:rPr lang="en-US" sz="3600" dirty="0">
                <a:solidFill>
                  <a:schemeClr val="bg1"/>
                </a:solidFill>
              </a:rPr>
              <a:t>Simulations can be computationally intensive</a:t>
            </a:r>
          </a:p>
          <a:p>
            <a:r>
              <a:rPr lang="en-US" sz="3600" dirty="0">
                <a:solidFill>
                  <a:schemeClr val="bg1"/>
                </a:solidFill>
              </a:rPr>
              <a:t>Advances in computational power often inspire development of more complex models which are not necessarily better</a:t>
            </a:r>
          </a:p>
          <a:p>
            <a:pPr marL="0" indent="0">
              <a:buNone/>
            </a:pPr>
            <a:endParaRPr lang="en-US" sz="3600" dirty="0">
              <a:solidFill>
                <a:schemeClr val="bg1"/>
              </a:solidFill>
            </a:endParaRPr>
          </a:p>
          <a:p>
            <a:pPr marL="1428750" lvl="2" indent="-514350">
              <a:buAutoNum type="arabicPeriod"/>
            </a:pPr>
            <a:endParaRPr lang="en-US" sz="2400" dirty="0">
              <a:solidFill>
                <a:schemeClr val="bg1"/>
              </a:solidFill>
            </a:endParaRPr>
          </a:p>
        </p:txBody>
      </p:sp>
      <p:sp>
        <p:nvSpPr>
          <p:cNvPr id="5" name="Content Placeholder 2">
            <a:extLst>
              <a:ext uri="{FF2B5EF4-FFF2-40B4-BE49-F238E27FC236}">
                <a16:creationId xmlns:a16="http://schemas.microsoft.com/office/drawing/2014/main" id="{0335E1E5-E8BB-2141-8639-5DD36179DD81}"/>
              </a:ext>
            </a:extLst>
          </p:cNvPr>
          <p:cNvSpPr txBox="1">
            <a:spLocks/>
          </p:cNvSpPr>
          <p:nvPr/>
        </p:nvSpPr>
        <p:spPr>
          <a:xfrm>
            <a:off x="504092" y="4985362"/>
            <a:ext cx="100267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dirty="0">
                <a:solidFill>
                  <a:schemeClr val="bg1"/>
                </a:solidFill>
              </a:rPr>
              <a:t>“All models are wrong but some are useful…”</a:t>
            </a:r>
          </a:p>
          <a:p>
            <a:pPr marL="0" indent="0" algn="ctr">
              <a:buNone/>
            </a:pPr>
            <a:r>
              <a:rPr lang="en-US" sz="3600" dirty="0">
                <a:solidFill>
                  <a:schemeClr val="bg1"/>
                </a:solidFill>
              </a:rPr>
              <a:t>-George Box</a:t>
            </a:r>
          </a:p>
          <a:p>
            <a:pPr marL="0" indent="0" algn="ctr">
              <a:buNone/>
            </a:pPr>
            <a:br>
              <a:rPr lang="en-US" sz="3600" i="1"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2480744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endParaRPr lang="en-US" sz="3200" dirty="0">
              <a:solidFill>
                <a:schemeClr val="bg1"/>
              </a:solidFill>
            </a:endParaRPr>
          </a:p>
        </p:txBody>
      </p:sp>
    </p:spTree>
    <p:extLst>
      <p:ext uri="{BB962C8B-B14F-4D97-AF65-F5344CB8AC3E}">
        <p14:creationId xmlns:p14="http://schemas.microsoft.com/office/powerpoint/2010/main" val="28489465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17439"/>
            <a:ext cx="10515600" cy="1325563"/>
          </a:xfrm>
        </p:spPr>
        <p:txBody>
          <a:bodyPr/>
          <a:lstStyle/>
          <a:p>
            <a:r>
              <a:rPr lang="en-US" dirty="0">
                <a:solidFill>
                  <a:schemeClr val="bg1"/>
                </a:solidFill>
              </a:rPr>
              <a:t>Mechanistic Models: Beware!</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1343002"/>
            <a:ext cx="100267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Parameters used in the mechanistic models sometimes are not measurable!</a:t>
            </a:r>
          </a:p>
          <a:p>
            <a:r>
              <a:rPr lang="en-US" sz="3600" dirty="0">
                <a:solidFill>
                  <a:schemeClr val="bg1"/>
                </a:solidFill>
              </a:rPr>
              <a:t>Simulations can be computationally intensive</a:t>
            </a:r>
          </a:p>
          <a:p>
            <a:r>
              <a:rPr lang="en-US" sz="3600" dirty="0">
                <a:solidFill>
                  <a:schemeClr val="bg1"/>
                </a:solidFill>
              </a:rPr>
              <a:t>Advances in computational power often inspire development of more complex models which are not necessarily better</a:t>
            </a:r>
          </a:p>
          <a:p>
            <a:pPr marL="0" indent="0">
              <a:buNone/>
            </a:pPr>
            <a:endParaRPr lang="en-US" sz="3600" dirty="0">
              <a:solidFill>
                <a:schemeClr val="bg1"/>
              </a:solidFill>
            </a:endParaRPr>
          </a:p>
          <a:p>
            <a:pPr marL="1428750" lvl="2" indent="-514350">
              <a:buAutoNum type="arabicPeriod"/>
            </a:pPr>
            <a:endParaRPr lang="en-US" sz="2400" dirty="0">
              <a:solidFill>
                <a:schemeClr val="bg1"/>
              </a:solidFill>
            </a:endParaRPr>
          </a:p>
        </p:txBody>
      </p:sp>
      <p:sp>
        <p:nvSpPr>
          <p:cNvPr id="5" name="Content Placeholder 2">
            <a:extLst>
              <a:ext uri="{FF2B5EF4-FFF2-40B4-BE49-F238E27FC236}">
                <a16:creationId xmlns:a16="http://schemas.microsoft.com/office/drawing/2014/main" id="{0335E1E5-E8BB-2141-8639-5DD36179DD81}"/>
              </a:ext>
            </a:extLst>
          </p:cNvPr>
          <p:cNvSpPr txBox="1">
            <a:spLocks/>
          </p:cNvSpPr>
          <p:nvPr/>
        </p:nvSpPr>
        <p:spPr>
          <a:xfrm>
            <a:off x="504092" y="4985362"/>
            <a:ext cx="1002674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i="1" dirty="0">
                <a:solidFill>
                  <a:schemeClr val="bg1"/>
                </a:solidFill>
              </a:rPr>
              <a:t>“All models are wrong but some are useful…”</a:t>
            </a:r>
          </a:p>
          <a:p>
            <a:pPr marL="0" indent="0" algn="ctr">
              <a:buNone/>
            </a:pPr>
            <a:r>
              <a:rPr lang="en-US" sz="3600" dirty="0">
                <a:solidFill>
                  <a:schemeClr val="bg1"/>
                </a:solidFill>
              </a:rPr>
              <a:t>-George Box</a:t>
            </a:r>
          </a:p>
          <a:p>
            <a:pPr marL="0" indent="0" algn="ctr">
              <a:buNone/>
            </a:pPr>
            <a:r>
              <a:rPr lang="en-US" sz="3600" dirty="0">
                <a:solidFill>
                  <a:schemeClr val="bg1"/>
                </a:solidFill>
              </a:rPr>
              <a:t>We use models to both </a:t>
            </a:r>
            <a:r>
              <a:rPr lang="en-US" sz="3600" b="1" dirty="0">
                <a:solidFill>
                  <a:schemeClr val="accent5">
                    <a:lumMod val="75000"/>
                  </a:schemeClr>
                </a:solidFill>
              </a:rPr>
              <a:t>predict</a:t>
            </a:r>
            <a:r>
              <a:rPr lang="en-US" sz="3600" dirty="0">
                <a:solidFill>
                  <a:schemeClr val="bg1"/>
                </a:solidFill>
              </a:rPr>
              <a:t> and </a:t>
            </a:r>
            <a:r>
              <a:rPr lang="en-US" sz="3600" b="1" dirty="0">
                <a:solidFill>
                  <a:schemeClr val="accent5">
                    <a:lumMod val="75000"/>
                  </a:schemeClr>
                </a:solidFill>
              </a:rPr>
              <a:t>explain</a:t>
            </a:r>
            <a:r>
              <a:rPr lang="en-US" sz="3600" dirty="0">
                <a:solidFill>
                  <a:schemeClr val="bg1"/>
                </a:solidFill>
              </a:rPr>
              <a:t>.</a:t>
            </a:r>
            <a:br>
              <a:rPr lang="en-US" sz="3600" i="1" dirty="0">
                <a:solidFill>
                  <a:schemeClr val="bg1"/>
                </a:solidFill>
              </a:rPr>
            </a:br>
            <a:endParaRPr lang="en-US" sz="2400" dirty="0">
              <a:solidFill>
                <a:schemeClr val="bg1"/>
              </a:solidFill>
            </a:endParaRPr>
          </a:p>
        </p:txBody>
      </p:sp>
    </p:spTree>
    <p:extLst>
      <p:ext uri="{BB962C8B-B14F-4D97-AF65-F5344CB8AC3E}">
        <p14:creationId xmlns:p14="http://schemas.microsoft.com/office/powerpoint/2010/main" val="13910093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C869-E3B7-B546-9F0E-0C9B0013D40E}"/>
              </a:ext>
            </a:extLst>
          </p:cNvPr>
          <p:cNvSpPr>
            <a:spLocks noGrp="1"/>
          </p:cNvSpPr>
          <p:nvPr>
            <p:ph type="title"/>
          </p:nvPr>
        </p:nvSpPr>
        <p:spPr>
          <a:xfrm>
            <a:off x="838200" y="365125"/>
            <a:ext cx="9374944" cy="1325563"/>
          </a:xfrm>
        </p:spPr>
        <p:txBody>
          <a:bodyPr/>
          <a:lstStyle/>
          <a:p>
            <a:pPr algn="ctr"/>
            <a:r>
              <a:rPr lang="en-US" dirty="0">
                <a:solidFill>
                  <a:schemeClr val="bg1"/>
                </a:solidFill>
              </a:rPr>
              <a:t>It is ideal when statistical and mechanistic models meet:</a:t>
            </a:r>
          </a:p>
        </p:txBody>
      </p:sp>
      <p:sp>
        <p:nvSpPr>
          <p:cNvPr id="8" name="Oval 7">
            <a:extLst>
              <a:ext uri="{FF2B5EF4-FFF2-40B4-BE49-F238E27FC236}">
                <a16:creationId xmlns:a16="http://schemas.microsoft.com/office/drawing/2014/main" id="{8B60135C-829E-EB47-B9FE-EE55158FE595}"/>
              </a:ext>
            </a:extLst>
          </p:cNvPr>
          <p:cNvSpPr/>
          <p:nvPr/>
        </p:nvSpPr>
        <p:spPr>
          <a:xfrm>
            <a:off x="2276139" y="3416449"/>
            <a:ext cx="2245659" cy="1385047"/>
          </a:xfrm>
          <a:prstGeom prst="ellipse">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rPr>
              <a:t>Process</a:t>
            </a:r>
          </a:p>
        </p:txBody>
      </p:sp>
      <p:sp>
        <p:nvSpPr>
          <p:cNvPr id="9" name="Oval 8">
            <a:extLst>
              <a:ext uri="{FF2B5EF4-FFF2-40B4-BE49-F238E27FC236}">
                <a16:creationId xmlns:a16="http://schemas.microsoft.com/office/drawing/2014/main" id="{50418E7F-48AD-CF46-B09F-DAA18ED0F9A6}"/>
              </a:ext>
            </a:extLst>
          </p:cNvPr>
          <p:cNvSpPr/>
          <p:nvPr/>
        </p:nvSpPr>
        <p:spPr>
          <a:xfrm>
            <a:off x="6879516" y="3416449"/>
            <a:ext cx="2245659" cy="1385047"/>
          </a:xfrm>
          <a:prstGeom prst="ellipse">
            <a:avLst/>
          </a:prstGeom>
          <a:solidFill>
            <a:schemeClr val="accent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bg1"/>
                </a:solidFill>
              </a:rPr>
              <a:t>Pattern</a:t>
            </a:r>
            <a:endParaRPr lang="en-US" dirty="0">
              <a:solidFill>
                <a:schemeClr val="bg1"/>
              </a:solidFill>
            </a:endParaRPr>
          </a:p>
        </p:txBody>
      </p:sp>
      <p:sp>
        <p:nvSpPr>
          <p:cNvPr id="10" name="U-Turn Arrow 9">
            <a:extLst>
              <a:ext uri="{FF2B5EF4-FFF2-40B4-BE49-F238E27FC236}">
                <a16:creationId xmlns:a16="http://schemas.microsoft.com/office/drawing/2014/main" id="{7B717E97-1D95-C14C-B352-0F7C95BF8534}"/>
              </a:ext>
            </a:extLst>
          </p:cNvPr>
          <p:cNvSpPr/>
          <p:nvPr/>
        </p:nvSpPr>
        <p:spPr>
          <a:xfrm>
            <a:off x="3358627" y="2757543"/>
            <a:ext cx="4793877" cy="658906"/>
          </a:xfrm>
          <a:prstGeom prst="uturnArrow">
            <a:avLst>
              <a:gd name="adj1" fmla="val 16837"/>
              <a:gd name="adj2" fmla="val 25000"/>
              <a:gd name="adj3" fmla="val 33163"/>
              <a:gd name="adj4" fmla="val 41709"/>
              <a:gd name="adj5" fmla="val 100000"/>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11" name="TextBox 10">
            <a:extLst>
              <a:ext uri="{FF2B5EF4-FFF2-40B4-BE49-F238E27FC236}">
                <a16:creationId xmlns:a16="http://schemas.microsoft.com/office/drawing/2014/main" id="{8C0241C8-E8EE-7646-82E9-B7847C58029D}"/>
              </a:ext>
            </a:extLst>
          </p:cNvPr>
          <p:cNvSpPr txBox="1"/>
          <p:nvPr/>
        </p:nvSpPr>
        <p:spPr>
          <a:xfrm>
            <a:off x="4683163" y="2401658"/>
            <a:ext cx="1995098" cy="369332"/>
          </a:xfrm>
          <a:prstGeom prst="rect">
            <a:avLst/>
          </a:prstGeom>
          <a:noFill/>
        </p:spPr>
        <p:txBody>
          <a:bodyPr wrap="none" rtlCol="0">
            <a:spAutoFit/>
          </a:bodyPr>
          <a:lstStyle/>
          <a:p>
            <a:r>
              <a:rPr lang="en-US" b="1" dirty="0">
                <a:solidFill>
                  <a:schemeClr val="bg1"/>
                </a:solidFill>
              </a:rPr>
              <a:t>Mechanistic model</a:t>
            </a:r>
          </a:p>
        </p:txBody>
      </p:sp>
      <p:sp>
        <p:nvSpPr>
          <p:cNvPr id="12" name="U-Turn Arrow 11">
            <a:extLst>
              <a:ext uri="{FF2B5EF4-FFF2-40B4-BE49-F238E27FC236}">
                <a16:creationId xmlns:a16="http://schemas.microsoft.com/office/drawing/2014/main" id="{9B82A418-1590-D848-99D3-8BEA2E6D79DE}"/>
              </a:ext>
            </a:extLst>
          </p:cNvPr>
          <p:cNvSpPr/>
          <p:nvPr/>
        </p:nvSpPr>
        <p:spPr>
          <a:xfrm flipH="1" flipV="1">
            <a:off x="3269346" y="4801496"/>
            <a:ext cx="4793877" cy="658906"/>
          </a:xfrm>
          <a:prstGeom prst="uturnArrow">
            <a:avLst>
              <a:gd name="adj1" fmla="val 16837"/>
              <a:gd name="adj2" fmla="val 25000"/>
              <a:gd name="adj3" fmla="val 33163"/>
              <a:gd name="adj4" fmla="val 41709"/>
              <a:gd name="adj5" fmla="val 100000"/>
            </a:avLst>
          </a:prstGeom>
          <a:solidFill>
            <a:schemeClr val="tx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87E3A77B-E765-DA43-B6E3-34EE14D75491}"/>
              </a:ext>
            </a:extLst>
          </p:cNvPr>
          <p:cNvSpPr txBox="1"/>
          <p:nvPr/>
        </p:nvSpPr>
        <p:spPr>
          <a:xfrm>
            <a:off x="4683163" y="5460402"/>
            <a:ext cx="1768176" cy="369332"/>
          </a:xfrm>
          <a:prstGeom prst="rect">
            <a:avLst/>
          </a:prstGeom>
          <a:noFill/>
        </p:spPr>
        <p:txBody>
          <a:bodyPr wrap="none" rtlCol="0">
            <a:spAutoFit/>
          </a:bodyPr>
          <a:lstStyle/>
          <a:p>
            <a:r>
              <a:rPr lang="en-US" b="1" dirty="0">
                <a:solidFill>
                  <a:schemeClr val="bg1"/>
                </a:solidFill>
              </a:rPr>
              <a:t>Statistical model</a:t>
            </a:r>
          </a:p>
        </p:txBody>
      </p:sp>
      <p:pic>
        <p:nvPicPr>
          <p:cNvPr id="14" name="Picture 13">
            <a:extLst>
              <a:ext uri="{FF2B5EF4-FFF2-40B4-BE49-F238E27FC236}">
                <a16:creationId xmlns:a16="http://schemas.microsoft.com/office/drawing/2014/main" id="{3B34E8C6-0866-1F4C-A2B7-9CCE15E5F8A3}"/>
              </a:ext>
            </a:extLst>
          </p:cNvPr>
          <p:cNvPicPr>
            <a:picLocks noChangeAspect="1"/>
          </p:cNvPicPr>
          <p:nvPr/>
        </p:nvPicPr>
        <p:blipFill>
          <a:blip r:embed="rId2"/>
          <a:stretch>
            <a:fillRect/>
          </a:stretch>
        </p:blipFill>
        <p:spPr>
          <a:xfrm>
            <a:off x="10213144" y="17439"/>
            <a:ext cx="1978856" cy="1808186"/>
          </a:xfrm>
          <a:prstGeom prst="rect">
            <a:avLst/>
          </a:prstGeom>
        </p:spPr>
      </p:pic>
    </p:spTree>
    <p:extLst>
      <p:ext uri="{BB962C8B-B14F-4D97-AF65-F5344CB8AC3E}">
        <p14:creationId xmlns:p14="http://schemas.microsoft.com/office/powerpoint/2010/main" val="39963734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latin typeface="Calibri" panose="020F0502020204030204" pitchFamily="34" charset="0"/>
                <a:cs typeface="Calibri" panose="020F0502020204030204" pitchFamily="34" charset="0"/>
              </a:rPr>
              <a:t>Parasites and pathogens have also shaped </a:t>
            </a:r>
            <a:r>
              <a:rPr lang="en-US" sz="3600" dirty="0" err="1">
                <a:latin typeface="Calibri" panose="020F0502020204030204" pitchFamily="34" charset="0"/>
                <a:cs typeface="Calibri" panose="020F0502020204030204" pitchFamily="34" charset="0"/>
              </a:rPr>
              <a:t>hus:an</a:t>
            </a:r>
            <a:r>
              <a:rPr lang="en-US" sz="3600" dirty="0">
                <a:latin typeface="Calibri" panose="020F0502020204030204" pitchFamily="34" charset="0"/>
                <a:cs typeface="Calibri" panose="020F0502020204030204" pitchFamily="34" charset="0"/>
              </a:rPr>
              <a:t> history.</a:t>
            </a:r>
          </a:p>
        </p:txBody>
      </p:sp>
      <p:sp>
        <p:nvSpPr>
          <p:cNvPr id="5" name="Title 1">
            <a:extLst>
              <a:ext uri="{FF2B5EF4-FFF2-40B4-BE49-F238E27FC236}">
                <a16:creationId xmlns:a16="http://schemas.microsoft.com/office/drawing/2014/main" id="{2F259737-632C-1197-42F3-0BADC672B2E2}"/>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cs typeface="Calibri" panose="020F0502020204030204" pitchFamily="34" charset="0"/>
              </a:rPr>
              <a:t>Models and Data through the ages:</a:t>
            </a:r>
          </a:p>
        </p:txBody>
      </p:sp>
      <p:sp>
        <p:nvSpPr>
          <p:cNvPr id="8" name="Title 1">
            <a:extLst>
              <a:ext uri="{FF2B5EF4-FFF2-40B4-BE49-F238E27FC236}">
                <a16:creationId xmlns:a16="http://schemas.microsoft.com/office/drawing/2014/main" id="{C7081FEE-5E7B-1FFB-8909-1F3EE3847863}"/>
              </a:ext>
            </a:extLst>
          </p:cNvPr>
          <p:cNvSpPr txBox="1">
            <a:spLocks/>
          </p:cNvSpPr>
          <p:nvPr/>
        </p:nvSpPr>
        <p:spPr>
          <a:xfrm>
            <a:off x="1198984" y="677717"/>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Calibri" panose="020F0502020204030204" pitchFamily="34" charset="0"/>
                <a:cs typeface="Calibri" panose="020F0502020204030204" pitchFamily="34" charset="0"/>
              </a:rPr>
              <a:t>Parasites and pathogens have shaped human history.</a:t>
            </a:r>
          </a:p>
        </p:txBody>
      </p:sp>
      <p:sp>
        <p:nvSpPr>
          <p:cNvPr id="9" name="Title 1">
            <a:extLst>
              <a:ext uri="{FF2B5EF4-FFF2-40B4-BE49-F238E27FC236}">
                <a16:creationId xmlns:a16="http://schemas.microsoft.com/office/drawing/2014/main" id="{BF9AC1CB-C1D9-6E9A-CF29-1AA6EEA82140}"/>
              </a:ext>
            </a:extLst>
          </p:cNvPr>
          <p:cNvSpPr txBox="1">
            <a:spLocks/>
          </p:cNvSpPr>
          <p:nvPr/>
        </p:nvSpPr>
        <p:spPr>
          <a:xfrm>
            <a:off x="360784" y="1325563"/>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Calibri" panose="020F0502020204030204" pitchFamily="34" charset="0"/>
                <a:cs typeface="Calibri" panose="020F0502020204030204" pitchFamily="34" charset="0"/>
              </a:rPr>
              <a:t>But we have not always known they were responsible for disease!</a:t>
            </a:r>
          </a:p>
        </p:txBody>
      </p:sp>
    </p:spTree>
    <p:extLst>
      <p:ext uri="{BB962C8B-B14F-4D97-AF65-F5344CB8AC3E}">
        <p14:creationId xmlns:p14="http://schemas.microsoft.com/office/powerpoint/2010/main" val="32881104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31C45-8660-CE45-363A-DA04BD828225}"/>
              </a:ext>
            </a:extLst>
          </p:cNvPr>
          <p:cNvPicPr>
            <a:picLocks noChangeAspect="1"/>
          </p:cNvPicPr>
          <p:nvPr/>
        </p:nvPicPr>
        <p:blipFill>
          <a:blip r:embed="rId3"/>
          <a:stretch>
            <a:fillRect/>
          </a:stretch>
        </p:blipFill>
        <p:spPr>
          <a:xfrm>
            <a:off x="7171202" y="1767579"/>
            <a:ext cx="4660014" cy="4824838"/>
          </a:xfrm>
          <a:prstGeom prst="rect">
            <a:avLst/>
          </a:prstGeom>
        </p:spPr>
      </p:pic>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endParaRPr lang="en-US" sz="2600" dirty="0">
              <a:solidFill>
                <a:schemeClr val="bg1"/>
              </a:solidFill>
            </a:endParaRPr>
          </a:p>
          <a:p>
            <a:pPr>
              <a:buFontTx/>
              <a:buChar char="-"/>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sp>
        <p:nvSpPr>
          <p:cNvPr id="8" name="Title 1">
            <a:extLst>
              <a:ext uri="{FF2B5EF4-FFF2-40B4-BE49-F238E27FC236}">
                <a16:creationId xmlns:a16="http://schemas.microsoft.com/office/drawing/2014/main" id="{2A38E2DF-318E-DC30-BC8D-8545102C42B5}"/>
              </a:ext>
            </a:extLst>
          </p:cNvPr>
          <p:cNvSpPr txBox="1">
            <a:spLocks/>
          </p:cNvSpPr>
          <p:nvPr/>
        </p:nvSpPr>
        <p:spPr>
          <a:xfrm>
            <a:off x="838200" y="-220766"/>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cs typeface="Calibri" panose="020F0502020204030204" pitchFamily="34" charset="0"/>
              </a:rPr>
              <a:t>Models and Data through the ages:</a:t>
            </a:r>
          </a:p>
        </p:txBody>
      </p:sp>
      <p:sp>
        <p:nvSpPr>
          <p:cNvPr id="9" name="Title 1">
            <a:extLst>
              <a:ext uri="{FF2B5EF4-FFF2-40B4-BE49-F238E27FC236}">
                <a16:creationId xmlns:a16="http://schemas.microsoft.com/office/drawing/2014/main" id="{2719E0EF-F5B1-EBF0-653F-F11AE86BBFC9}"/>
              </a:ext>
            </a:extLst>
          </p:cNvPr>
          <p:cNvSpPr txBox="1">
            <a:spLocks/>
          </p:cNvSpPr>
          <p:nvPr/>
        </p:nvSpPr>
        <p:spPr>
          <a:xfrm>
            <a:off x="3163971" y="458616"/>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Calibri" panose="020F0502020204030204" pitchFamily="34" charset="0"/>
                <a:cs typeface="Calibri" panose="020F0502020204030204" pitchFamily="34" charset="0"/>
              </a:rPr>
              <a:t>What is responsible for disease?</a:t>
            </a:r>
          </a:p>
        </p:txBody>
      </p:sp>
    </p:spTree>
    <p:extLst>
      <p:ext uri="{BB962C8B-B14F-4D97-AF65-F5344CB8AC3E}">
        <p14:creationId xmlns:p14="http://schemas.microsoft.com/office/powerpoint/2010/main" val="21469672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 Popularized by Florence </a:t>
            </a:r>
            <a:r>
              <a:rPr lang="en-US" sz="2600" dirty="0" err="1">
                <a:solidFill>
                  <a:schemeClr val="bg1"/>
                </a:solidFill>
              </a:rPr>
              <a:t>Nightengale</a:t>
            </a:r>
            <a:endParaRPr lang="en-US" sz="2600" dirty="0">
              <a:solidFill>
                <a:schemeClr val="bg1"/>
              </a:solidFill>
            </a:endParaRPr>
          </a:p>
          <a:p>
            <a:pPr marL="971550" lvl="1" indent="-514350">
              <a:buAutoNum type="arabicPeriod"/>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6" name="Picture 5">
            <a:extLst>
              <a:ext uri="{FF2B5EF4-FFF2-40B4-BE49-F238E27FC236}">
                <a16:creationId xmlns:a16="http://schemas.microsoft.com/office/drawing/2014/main" id="{13E20D61-3298-5BB7-1608-CF7B7E46BEC2}"/>
              </a:ext>
            </a:extLst>
          </p:cNvPr>
          <p:cNvPicPr>
            <a:picLocks noChangeAspect="1"/>
          </p:cNvPicPr>
          <p:nvPr/>
        </p:nvPicPr>
        <p:blipFill>
          <a:blip r:embed="rId3"/>
          <a:stretch>
            <a:fillRect/>
          </a:stretch>
        </p:blipFill>
        <p:spPr>
          <a:xfrm>
            <a:off x="7338621" y="3260945"/>
            <a:ext cx="4325176" cy="3247293"/>
          </a:xfrm>
          <a:prstGeom prst="rect">
            <a:avLst/>
          </a:prstGeom>
        </p:spPr>
      </p:pic>
      <p:sp>
        <p:nvSpPr>
          <p:cNvPr id="7" name="Title 6">
            <a:extLst>
              <a:ext uri="{FF2B5EF4-FFF2-40B4-BE49-F238E27FC236}">
                <a16:creationId xmlns:a16="http://schemas.microsoft.com/office/drawing/2014/main" id="{9BD85F10-0815-872B-88EE-0B68882CE535}"/>
              </a:ext>
            </a:extLst>
          </p:cNvPr>
          <p:cNvSpPr>
            <a:spLocks noGrp="1"/>
          </p:cNvSpPr>
          <p:nvPr>
            <p:ph type="title"/>
          </p:nvPr>
        </p:nvSpPr>
        <p:spPr/>
        <p:txBody>
          <a:bodyPr/>
          <a:lstStyle/>
          <a:p>
            <a:endParaRPr lang="en-US"/>
          </a:p>
        </p:txBody>
      </p:sp>
      <p:sp>
        <p:nvSpPr>
          <p:cNvPr id="8" name="Title 1">
            <a:extLst>
              <a:ext uri="{FF2B5EF4-FFF2-40B4-BE49-F238E27FC236}">
                <a16:creationId xmlns:a16="http://schemas.microsoft.com/office/drawing/2014/main" id="{19EA58E3-F8AE-EC8F-3CC5-6FBBD7A74501}"/>
              </a:ext>
            </a:extLst>
          </p:cNvPr>
          <p:cNvSpPr txBox="1">
            <a:spLocks/>
          </p:cNvSpPr>
          <p:nvPr/>
        </p:nvSpPr>
        <p:spPr>
          <a:xfrm>
            <a:off x="838200" y="-220766"/>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cs typeface="Calibri" panose="020F0502020204030204" pitchFamily="34" charset="0"/>
              </a:rPr>
              <a:t>Models and Data through the ages:</a:t>
            </a:r>
          </a:p>
        </p:txBody>
      </p:sp>
      <p:sp>
        <p:nvSpPr>
          <p:cNvPr id="9" name="Title 1">
            <a:extLst>
              <a:ext uri="{FF2B5EF4-FFF2-40B4-BE49-F238E27FC236}">
                <a16:creationId xmlns:a16="http://schemas.microsoft.com/office/drawing/2014/main" id="{63CB7F06-9372-D186-3745-2816E8F3CD12}"/>
              </a:ext>
            </a:extLst>
          </p:cNvPr>
          <p:cNvSpPr txBox="1">
            <a:spLocks/>
          </p:cNvSpPr>
          <p:nvPr/>
        </p:nvSpPr>
        <p:spPr>
          <a:xfrm>
            <a:off x="3163971" y="458616"/>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Calibri" panose="020F0502020204030204" pitchFamily="34" charset="0"/>
                <a:cs typeface="Calibri" panose="020F0502020204030204" pitchFamily="34" charset="0"/>
              </a:rPr>
              <a:t>What is responsible for disease?</a:t>
            </a:r>
          </a:p>
        </p:txBody>
      </p:sp>
    </p:spTree>
    <p:extLst>
      <p:ext uri="{BB962C8B-B14F-4D97-AF65-F5344CB8AC3E}">
        <p14:creationId xmlns:p14="http://schemas.microsoft.com/office/powerpoint/2010/main" val="34314192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a:t>
            </a:r>
          </a:p>
          <a:p>
            <a:pPr lvl="2"/>
            <a:r>
              <a:rPr lang="en-US" sz="2200" dirty="0">
                <a:solidFill>
                  <a:schemeClr val="bg1"/>
                </a:solidFill>
              </a:rPr>
              <a:t>Popularized by Florence </a:t>
            </a:r>
            <a:r>
              <a:rPr lang="en-US" sz="2200" dirty="0" err="1">
                <a:solidFill>
                  <a:schemeClr val="bg1"/>
                </a:solidFill>
              </a:rPr>
              <a:t>Nightengale</a:t>
            </a:r>
            <a:endParaRPr lang="en-US" sz="2200" dirty="0">
              <a:solidFill>
                <a:schemeClr val="bg1"/>
              </a:solidFill>
            </a:endParaRPr>
          </a:p>
          <a:p>
            <a:pPr marL="971550" lvl="1" indent="-514350">
              <a:buAutoNum type="arabicPeriod"/>
            </a:pPr>
            <a:r>
              <a:rPr lang="en-US" sz="2600" b="1" u="sng" dirty="0">
                <a:solidFill>
                  <a:schemeClr val="bg1"/>
                </a:solidFill>
              </a:rPr>
              <a:t>Germ Theory of Disease:</a:t>
            </a:r>
            <a:r>
              <a:rPr lang="en-US" sz="2600" dirty="0">
                <a:solidFill>
                  <a:schemeClr val="bg1"/>
                </a:solidFill>
              </a:rPr>
              <a:t> Idea that disease results from germs</a:t>
            </a:r>
          </a:p>
          <a:p>
            <a:pPr lvl="2"/>
            <a:r>
              <a:rPr lang="en-US" sz="2200" dirty="0">
                <a:solidFill>
                  <a:schemeClr val="bg1"/>
                </a:solidFill>
              </a:rPr>
              <a:t>Leuwenhoek’s microscope (1675)</a:t>
            </a:r>
          </a:p>
          <a:p>
            <a:pPr lvl="2"/>
            <a:r>
              <a:rPr lang="en-US" sz="2200" dirty="0">
                <a:solidFill>
                  <a:schemeClr val="bg1"/>
                </a:solidFill>
              </a:rPr>
              <a:t>Koch’s postulates (1890)</a:t>
            </a:r>
          </a:p>
          <a:p>
            <a:pPr marL="971550" lvl="1" indent="-514350">
              <a:buAutoNum type="arabicPeriod"/>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18434" name="Picture 2">
            <a:extLst>
              <a:ext uri="{FF2B5EF4-FFF2-40B4-BE49-F238E27FC236}">
                <a16:creationId xmlns:a16="http://schemas.microsoft.com/office/drawing/2014/main" id="{B123F0BC-F56B-7C5D-7A5B-4C61C7C13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67"/>
          <a:stretch/>
        </p:blipFill>
        <p:spPr bwMode="auto">
          <a:xfrm>
            <a:off x="7856376" y="1570340"/>
            <a:ext cx="3974840" cy="528766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743C3140-7600-25CA-49A0-71FFCA3FA05C}"/>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928F8037-42C8-1C0F-9438-7A8978BF3C08}"/>
              </a:ext>
            </a:extLst>
          </p:cNvPr>
          <p:cNvSpPr txBox="1">
            <a:spLocks/>
          </p:cNvSpPr>
          <p:nvPr/>
        </p:nvSpPr>
        <p:spPr>
          <a:xfrm>
            <a:off x="838200" y="-220766"/>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cs typeface="Calibri" panose="020F0502020204030204" pitchFamily="34" charset="0"/>
              </a:rPr>
              <a:t>Models and Data through the ages:</a:t>
            </a:r>
          </a:p>
        </p:txBody>
      </p:sp>
      <p:sp>
        <p:nvSpPr>
          <p:cNvPr id="8" name="Title 1">
            <a:extLst>
              <a:ext uri="{FF2B5EF4-FFF2-40B4-BE49-F238E27FC236}">
                <a16:creationId xmlns:a16="http://schemas.microsoft.com/office/drawing/2014/main" id="{8B366662-B3CE-DBB0-9634-51E905AA5EDC}"/>
              </a:ext>
            </a:extLst>
          </p:cNvPr>
          <p:cNvSpPr txBox="1">
            <a:spLocks/>
          </p:cNvSpPr>
          <p:nvPr/>
        </p:nvSpPr>
        <p:spPr>
          <a:xfrm>
            <a:off x="3163971" y="458616"/>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Calibri" panose="020F0502020204030204" pitchFamily="34" charset="0"/>
                <a:cs typeface="Calibri" panose="020F0502020204030204" pitchFamily="34" charset="0"/>
              </a:rPr>
              <a:t>What is responsible for disease?</a:t>
            </a:r>
          </a:p>
        </p:txBody>
      </p:sp>
    </p:spTree>
    <p:extLst>
      <p:ext uri="{BB962C8B-B14F-4D97-AF65-F5344CB8AC3E}">
        <p14:creationId xmlns:p14="http://schemas.microsoft.com/office/powerpoint/2010/main" val="18468513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101083" y="1767579"/>
            <a:ext cx="6911501" cy="5641054"/>
          </a:xfrm>
        </p:spPr>
        <p:txBody>
          <a:bodyPr>
            <a:normAutofit/>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a:t>
            </a:r>
          </a:p>
          <a:p>
            <a:pPr lvl="2"/>
            <a:r>
              <a:rPr lang="en-US" sz="2200" dirty="0">
                <a:solidFill>
                  <a:schemeClr val="bg1"/>
                </a:solidFill>
              </a:rPr>
              <a:t>Popularized by Florence </a:t>
            </a:r>
            <a:r>
              <a:rPr lang="en-US" sz="2200" dirty="0" err="1">
                <a:solidFill>
                  <a:schemeClr val="bg1"/>
                </a:solidFill>
              </a:rPr>
              <a:t>Nightengale</a:t>
            </a:r>
            <a:endParaRPr lang="en-US" sz="2200" dirty="0">
              <a:solidFill>
                <a:schemeClr val="bg1"/>
              </a:solidFill>
            </a:endParaRPr>
          </a:p>
          <a:p>
            <a:pPr marL="971550" lvl="1" indent="-514350">
              <a:buAutoNum type="arabicPeriod"/>
            </a:pPr>
            <a:r>
              <a:rPr lang="en-US" sz="2600" b="1" u="sng" dirty="0">
                <a:solidFill>
                  <a:schemeClr val="bg1"/>
                </a:solidFill>
              </a:rPr>
              <a:t>Germ Theory of Disease:</a:t>
            </a:r>
            <a:r>
              <a:rPr lang="en-US" sz="2600" dirty="0">
                <a:solidFill>
                  <a:schemeClr val="bg1"/>
                </a:solidFill>
              </a:rPr>
              <a:t> Idea that disease results from germs</a:t>
            </a:r>
          </a:p>
          <a:p>
            <a:pPr lvl="2"/>
            <a:r>
              <a:rPr lang="en-US" sz="2200" dirty="0">
                <a:solidFill>
                  <a:schemeClr val="bg1"/>
                </a:solidFill>
              </a:rPr>
              <a:t>Leuwenhoek’s microscope (1675)</a:t>
            </a:r>
          </a:p>
          <a:p>
            <a:pPr lvl="2"/>
            <a:r>
              <a:rPr lang="en-US" sz="2200" dirty="0">
                <a:solidFill>
                  <a:schemeClr val="bg1"/>
                </a:solidFill>
              </a:rPr>
              <a:t>Koch’s postulates (1890)</a:t>
            </a:r>
          </a:p>
          <a:p>
            <a:pPr marL="971550" lvl="1" indent="-514350">
              <a:buAutoNum type="arabicPeriod"/>
            </a:pPr>
            <a:r>
              <a:rPr lang="en-US" sz="2600" b="1" u="sng" dirty="0">
                <a:solidFill>
                  <a:schemeClr val="bg1"/>
                </a:solidFill>
              </a:rPr>
              <a:t>Classic epidemiology</a:t>
            </a:r>
          </a:p>
          <a:p>
            <a:pPr lvl="2"/>
            <a:r>
              <a:rPr lang="en-US" sz="2200" dirty="0">
                <a:solidFill>
                  <a:schemeClr val="bg1"/>
                </a:solidFill>
              </a:rPr>
              <a:t>Risk factors for disease = John Snow (1854)</a:t>
            </a:r>
          </a:p>
          <a:p>
            <a:pPr marL="971550" lvl="1" indent="-514350">
              <a:buAutoNum type="arabicPeriod"/>
            </a:pP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pic>
        <p:nvPicPr>
          <p:cNvPr id="4" name="Content Placeholder 3">
            <a:extLst>
              <a:ext uri="{FF2B5EF4-FFF2-40B4-BE49-F238E27FC236}">
                <a16:creationId xmlns:a16="http://schemas.microsoft.com/office/drawing/2014/main" id="{1ED17F74-2A00-F077-F3B8-282651D23F77}"/>
              </a:ext>
            </a:extLst>
          </p:cNvPr>
          <p:cNvPicPr>
            <a:picLocks noChangeAspect="1"/>
          </p:cNvPicPr>
          <p:nvPr/>
        </p:nvPicPr>
        <p:blipFill>
          <a:blip r:embed="rId3"/>
          <a:srcRect l="-40591" r="-40591"/>
          <a:stretch>
            <a:fillRect/>
          </a:stretch>
        </p:blipFill>
        <p:spPr>
          <a:xfrm>
            <a:off x="5685122" y="2120054"/>
            <a:ext cx="7632174" cy="4197402"/>
          </a:xfrm>
          <a:prstGeom prst="rect">
            <a:avLst/>
          </a:prstGeom>
        </p:spPr>
      </p:pic>
      <p:sp>
        <p:nvSpPr>
          <p:cNvPr id="7" name="Title 6">
            <a:extLst>
              <a:ext uri="{FF2B5EF4-FFF2-40B4-BE49-F238E27FC236}">
                <a16:creationId xmlns:a16="http://schemas.microsoft.com/office/drawing/2014/main" id="{209FBE67-7F95-EF6F-F6F6-3F1FC98492A1}"/>
              </a:ext>
            </a:extLst>
          </p:cNvPr>
          <p:cNvSpPr>
            <a:spLocks noGrp="1"/>
          </p:cNvSpPr>
          <p:nvPr>
            <p:ph type="title"/>
          </p:nvPr>
        </p:nvSpPr>
        <p:spPr/>
        <p:txBody>
          <a:bodyPr/>
          <a:lstStyle/>
          <a:p>
            <a:endParaRPr lang="en-US"/>
          </a:p>
        </p:txBody>
      </p:sp>
      <p:sp>
        <p:nvSpPr>
          <p:cNvPr id="8" name="Title 1">
            <a:extLst>
              <a:ext uri="{FF2B5EF4-FFF2-40B4-BE49-F238E27FC236}">
                <a16:creationId xmlns:a16="http://schemas.microsoft.com/office/drawing/2014/main" id="{2BB573F5-C861-5F18-C0E1-C2902E6F12F4}"/>
              </a:ext>
            </a:extLst>
          </p:cNvPr>
          <p:cNvSpPr txBox="1">
            <a:spLocks/>
          </p:cNvSpPr>
          <p:nvPr/>
        </p:nvSpPr>
        <p:spPr>
          <a:xfrm>
            <a:off x="838200" y="-220766"/>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cs typeface="Calibri" panose="020F0502020204030204" pitchFamily="34" charset="0"/>
              </a:rPr>
              <a:t>Models and Data through the ages:</a:t>
            </a:r>
          </a:p>
        </p:txBody>
      </p:sp>
      <p:sp>
        <p:nvSpPr>
          <p:cNvPr id="9" name="Title 1">
            <a:extLst>
              <a:ext uri="{FF2B5EF4-FFF2-40B4-BE49-F238E27FC236}">
                <a16:creationId xmlns:a16="http://schemas.microsoft.com/office/drawing/2014/main" id="{47B18C01-BF90-6F5B-86A4-334B62C59EE7}"/>
              </a:ext>
            </a:extLst>
          </p:cNvPr>
          <p:cNvSpPr txBox="1">
            <a:spLocks/>
          </p:cNvSpPr>
          <p:nvPr/>
        </p:nvSpPr>
        <p:spPr>
          <a:xfrm>
            <a:off x="3163971" y="458616"/>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Calibri" panose="020F0502020204030204" pitchFamily="34" charset="0"/>
                <a:cs typeface="Calibri" panose="020F0502020204030204" pitchFamily="34" charset="0"/>
              </a:rPr>
              <a:t>What is responsible for disease?</a:t>
            </a:r>
          </a:p>
        </p:txBody>
      </p:sp>
    </p:spTree>
    <p:extLst>
      <p:ext uri="{BB962C8B-B14F-4D97-AF65-F5344CB8AC3E}">
        <p14:creationId xmlns:p14="http://schemas.microsoft.com/office/powerpoint/2010/main" val="75474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D7C6F1A-99FC-FF9F-6EBB-E590B4F48170}"/>
              </a:ext>
            </a:extLst>
          </p:cNvPr>
          <p:cNvSpPr>
            <a:spLocks noGrp="1"/>
          </p:cNvSpPr>
          <p:nvPr>
            <p:ph idx="1"/>
          </p:nvPr>
        </p:nvSpPr>
        <p:spPr>
          <a:xfrm>
            <a:off x="0" y="911845"/>
            <a:ext cx="6911501" cy="6092070"/>
          </a:xfrm>
        </p:spPr>
        <p:txBody>
          <a:bodyPr>
            <a:normAutofit lnSpcReduction="10000"/>
          </a:bodyPr>
          <a:lstStyle/>
          <a:p>
            <a:pPr marL="971550" lvl="1" indent="-514350">
              <a:buAutoNum type="arabicPeriod"/>
            </a:pPr>
            <a:r>
              <a:rPr lang="en-US" sz="2600" b="1" u="sng" dirty="0">
                <a:solidFill>
                  <a:schemeClr val="bg1"/>
                </a:solidFill>
              </a:rPr>
              <a:t>Four Humors:</a:t>
            </a:r>
            <a:r>
              <a:rPr lang="en-US" sz="2600" b="1" dirty="0">
                <a:solidFill>
                  <a:schemeClr val="bg1"/>
                </a:solidFill>
              </a:rPr>
              <a:t> </a:t>
            </a:r>
            <a:r>
              <a:rPr lang="en-US" sz="2600" dirty="0">
                <a:solidFill>
                  <a:schemeClr val="bg1"/>
                </a:solidFill>
              </a:rPr>
              <a:t>Hippocrates (c. 400 BC) wrote that disease results from an imbalance of the four humors</a:t>
            </a:r>
          </a:p>
          <a:p>
            <a:pPr marL="971550" lvl="1" indent="-514350">
              <a:buAutoNum type="arabicPeriod"/>
            </a:pPr>
            <a:r>
              <a:rPr lang="en-US" sz="2600" b="1" u="sng" dirty="0">
                <a:solidFill>
                  <a:schemeClr val="bg1"/>
                </a:solidFill>
              </a:rPr>
              <a:t>Miasmatic Theory:</a:t>
            </a:r>
            <a:r>
              <a:rPr lang="en-US" sz="2600" dirty="0">
                <a:solidFill>
                  <a:schemeClr val="bg1"/>
                </a:solidFill>
              </a:rPr>
              <a:t> Extension of Hippocrates that lasted through the 1800s – idea that disease was caused by bad air.</a:t>
            </a:r>
          </a:p>
          <a:p>
            <a:pPr lvl="2"/>
            <a:r>
              <a:rPr lang="en-US" sz="2200" dirty="0">
                <a:solidFill>
                  <a:schemeClr val="bg1"/>
                </a:solidFill>
              </a:rPr>
              <a:t>Popularized by Florence </a:t>
            </a:r>
            <a:r>
              <a:rPr lang="en-US" sz="2200" dirty="0" err="1">
                <a:solidFill>
                  <a:schemeClr val="bg1"/>
                </a:solidFill>
              </a:rPr>
              <a:t>Nightengale</a:t>
            </a:r>
            <a:endParaRPr lang="en-US" sz="2200" dirty="0">
              <a:solidFill>
                <a:schemeClr val="bg1"/>
              </a:solidFill>
            </a:endParaRPr>
          </a:p>
          <a:p>
            <a:pPr marL="971550" lvl="1" indent="-514350">
              <a:buAutoNum type="arabicPeriod"/>
            </a:pPr>
            <a:r>
              <a:rPr lang="en-US" sz="2600" b="1" u="sng" dirty="0">
                <a:solidFill>
                  <a:schemeClr val="bg1"/>
                </a:solidFill>
              </a:rPr>
              <a:t>Germ Theory of Disease:</a:t>
            </a:r>
            <a:r>
              <a:rPr lang="en-US" sz="2600" dirty="0">
                <a:solidFill>
                  <a:schemeClr val="bg1"/>
                </a:solidFill>
              </a:rPr>
              <a:t> Idea that disease results from germs</a:t>
            </a:r>
          </a:p>
          <a:p>
            <a:pPr lvl="2"/>
            <a:r>
              <a:rPr lang="en-US" sz="2200" dirty="0">
                <a:solidFill>
                  <a:schemeClr val="bg1"/>
                </a:solidFill>
              </a:rPr>
              <a:t>Leuwenhoek’s microscope (1675)</a:t>
            </a:r>
          </a:p>
          <a:p>
            <a:pPr lvl="2"/>
            <a:r>
              <a:rPr lang="en-US" sz="2200" dirty="0">
                <a:solidFill>
                  <a:schemeClr val="bg1"/>
                </a:solidFill>
              </a:rPr>
              <a:t>Koch’s postulates (1890)</a:t>
            </a:r>
          </a:p>
          <a:p>
            <a:pPr marL="971550" lvl="1" indent="-514350">
              <a:buAutoNum type="arabicPeriod"/>
            </a:pPr>
            <a:r>
              <a:rPr lang="en-US" sz="2600" b="1" u="sng" dirty="0">
                <a:solidFill>
                  <a:schemeClr val="bg1"/>
                </a:solidFill>
              </a:rPr>
              <a:t>Classic epidemiology</a:t>
            </a:r>
          </a:p>
          <a:p>
            <a:pPr lvl="2"/>
            <a:r>
              <a:rPr lang="en-US" sz="2200" dirty="0">
                <a:solidFill>
                  <a:schemeClr val="bg1"/>
                </a:solidFill>
              </a:rPr>
              <a:t>Risk factors for disease = John Snow (1854)</a:t>
            </a:r>
            <a:endParaRPr lang="en-US" dirty="0">
              <a:solidFill>
                <a:schemeClr val="bg1"/>
              </a:solidFill>
            </a:endParaRPr>
          </a:p>
          <a:p>
            <a:pPr marL="971550" lvl="1" indent="-514350">
              <a:buAutoNum type="arabicPeriod"/>
            </a:pPr>
            <a:r>
              <a:rPr lang="en-US" sz="2600" b="1" u="sng" dirty="0">
                <a:solidFill>
                  <a:schemeClr val="bg1"/>
                </a:solidFill>
              </a:rPr>
              <a:t>Population biology of infectious disease</a:t>
            </a:r>
          </a:p>
          <a:p>
            <a:pPr lvl="2"/>
            <a:r>
              <a:rPr lang="en-US" sz="2200" dirty="0">
                <a:solidFill>
                  <a:schemeClr val="bg1"/>
                </a:solidFill>
              </a:rPr>
              <a:t>Understanding the </a:t>
            </a:r>
            <a:r>
              <a:rPr lang="en-US" sz="2200" i="1" dirty="0">
                <a:solidFill>
                  <a:schemeClr val="bg1"/>
                </a:solidFill>
              </a:rPr>
              <a:t>process </a:t>
            </a:r>
            <a:r>
              <a:rPr lang="en-US" sz="2200" dirty="0">
                <a:solidFill>
                  <a:schemeClr val="bg1"/>
                </a:solidFill>
              </a:rPr>
              <a:t>of infectious disease </a:t>
            </a:r>
            <a:r>
              <a:rPr lang="en-US" sz="2200" i="1" dirty="0">
                <a:solidFill>
                  <a:schemeClr val="bg1"/>
                </a:solidFill>
              </a:rPr>
              <a:t>transmission. </a:t>
            </a:r>
            <a:r>
              <a:rPr lang="en-US" sz="2200" dirty="0">
                <a:solidFill>
                  <a:schemeClr val="bg1"/>
                </a:solidFill>
              </a:rPr>
              <a:t>= </a:t>
            </a:r>
            <a:r>
              <a:rPr lang="en-US" sz="2200" dirty="0" err="1">
                <a:solidFill>
                  <a:schemeClr val="bg1"/>
                </a:solidFill>
              </a:rPr>
              <a:t>Kermack</a:t>
            </a:r>
            <a:r>
              <a:rPr lang="en-US" sz="2200" dirty="0">
                <a:solidFill>
                  <a:schemeClr val="bg1"/>
                </a:solidFill>
              </a:rPr>
              <a:t> and McKendrick (1927); Anderson and May (1991).</a:t>
            </a:r>
            <a:endParaRPr lang="en-US" dirty="0">
              <a:solidFill>
                <a:schemeClr val="bg1"/>
              </a:solidFill>
            </a:endParaRPr>
          </a:p>
          <a:p>
            <a:pPr marL="514350" indent="-514350">
              <a:buFont typeface="+mj-lt"/>
              <a:buAutoNum type="arabicPeriod"/>
            </a:pPr>
            <a:endParaRPr lang="en-US" dirty="0">
              <a:solidFill>
                <a:schemeClr val="bg1"/>
              </a:solidFill>
            </a:endParaRPr>
          </a:p>
          <a:p>
            <a:pPr lvl="1">
              <a:buFontTx/>
              <a:buChar char="-"/>
            </a:pPr>
            <a:endParaRPr lang="en-US" dirty="0">
              <a:solidFill>
                <a:schemeClr val="bg1"/>
              </a:solidFill>
            </a:endParaRPr>
          </a:p>
          <a:p>
            <a:pPr lvl="1">
              <a:buFontTx/>
              <a:buChar char="-"/>
            </a:pPr>
            <a:endParaRPr lang="en-US" dirty="0">
              <a:solidFill>
                <a:schemeClr val="bg1"/>
              </a:solidFill>
            </a:endParaRPr>
          </a:p>
        </p:txBody>
      </p:sp>
      <p:sp>
        <p:nvSpPr>
          <p:cNvPr id="8" name="Title 1">
            <a:extLst>
              <a:ext uri="{FF2B5EF4-FFF2-40B4-BE49-F238E27FC236}">
                <a16:creationId xmlns:a16="http://schemas.microsoft.com/office/drawing/2014/main" id="{2BB573F5-C861-5F18-C0E1-C2902E6F12F4}"/>
              </a:ext>
            </a:extLst>
          </p:cNvPr>
          <p:cNvSpPr txBox="1">
            <a:spLocks/>
          </p:cNvSpPr>
          <p:nvPr/>
        </p:nvSpPr>
        <p:spPr>
          <a:xfrm>
            <a:off x="838200" y="-220766"/>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cs typeface="Calibri" panose="020F0502020204030204" pitchFamily="34" charset="0"/>
              </a:rPr>
              <a:t>Models and Data through the ages:</a:t>
            </a:r>
          </a:p>
        </p:txBody>
      </p:sp>
      <p:pic>
        <p:nvPicPr>
          <p:cNvPr id="3074" name="Picture 2" descr="Infectious Diseases of Humans: Dynamics and Control - Wikipedia">
            <a:extLst>
              <a:ext uri="{FF2B5EF4-FFF2-40B4-BE49-F238E27FC236}">
                <a16:creationId xmlns:a16="http://schemas.microsoft.com/office/drawing/2014/main" id="{14AC276E-3F7C-BEAA-51BF-0CFAA7D1E6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792"/>
          <a:stretch/>
        </p:blipFill>
        <p:spPr bwMode="auto">
          <a:xfrm>
            <a:off x="7072643" y="1104797"/>
            <a:ext cx="4758573" cy="545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1043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BF4D-D045-C430-0009-A7D96EDB91B4}"/>
              </a:ext>
            </a:extLst>
          </p:cNvPr>
          <p:cNvSpPr>
            <a:spLocks noGrp="1"/>
          </p:cNvSpPr>
          <p:nvPr>
            <p:ph type="title"/>
          </p:nvPr>
        </p:nvSpPr>
        <p:spPr>
          <a:xfrm>
            <a:off x="0" y="27761"/>
            <a:ext cx="11949402" cy="1325563"/>
          </a:xfrm>
        </p:spPr>
        <p:txBody>
          <a:bodyPr>
            <a:normAutofit/>
          </a:bodyPr>
          <a:lstStyle/>
          <a:p>
            <a:pPr algn="ctr"/>
            <a:r>
              <a:rPr lang="en-US" sz="4200" dirty="0">
                <a:solidFill>
                  <a:schemeClr val="bg1"/>
                </a:solidFill>
              </a:rPr>
              <a:t>Epidemiology vs. Population Biology (Disease Ecology)</a:t>
            </a:r>
          </a:p>
        </p:txBody>
      </p:sp>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cross-sectional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Disease Ecology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a:t>
            </a:r>
            <a:r>
              <a:rPr lang="en-US" sz="3000" b="1" dirty="0">
                <a:solidFill>
                  <a:schemeClr val="bg1"/>
                </a:solidFill>
              </a:rPr>
              <a:t>dynamical (population) models</a:t>
            </a:r>
            <a:r>
              <a:rPr lang="en-US" sz="3000" dirty="0">
                <a:solidFill>
                  <a:schemeClr val="bg1"/>
                </a:solidFill>
              </a:rPr>
              <a:t> to time series 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1337355"/>
            <a:ext cx="5649685" cy="52931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8" name="Rectangle 7">
            <a:extLst>
              <a:ext uri="{FF2B5EF4-FFF2-40B4-BE49-F238E27FC236}">
                <a16:creationId xmlns:a16="http://schemas.microsoft.com/office/drawing/2014/main" id="{DD30B6FC-A938-59B4-D9F3-557AE0334E11}"/>
              </a:ext>
            </a:extLst>
          </p:cNvPr>
          <p:cNvSpPr/>
          <p:nvPr/>
        </p:nvSpPr>
        <p:spPr>
          <a:xfrm>
            <a:off x="6299717" y="1308077"/>
            <a:ext cx="5892283" cy="52931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34312388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cross-sectional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299717" y="1337355"/>
            <a:ext cx="5892284"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biology/Disease ecology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a:t>
            </a:r>
            <a:r>
              <a:rPr lang="en-US" sz="3000" b="1" dirty="0">
                <a:solidFill>
                  <a:schemeClr val="bg1"/>
                </a:solidFill>
              </a:rPr>
              <a:t>dynamical (population) models</a:t>
            </a:r>
            <a:r>
              <a:rPr lang="en-US" sz="3000" dirty="0">
                <a:solidFill>
                  <a:schemeClr val="bg1"/>
                </a:solidFill>
              </a:rPr>
              <a:t> to time series 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2662917"/>
            <a:ext cx="5649685" cy="39675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3228391"/>
            <a:ext cx="5892283" cy="33728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42C015A-FD8A-D6B3-CC33-2ADC6F519640}"/>
              </a:ext>
            </a:extLst>
          </p:cNvPr>
          <p:cNvSpPr>
            <a:spLocks noGrp="1"/>
          </p:cNvSpPr>
          <p:nvPr>
            <p:ph type="title"/>
          </p:nvPr>
        </p:nvSpPr>
        <p:spPr/>
        <p:txBody>
          <a:bodyPr/>
          <a:lstStyle/>
          <a:p>
            <a:endParaRPr lang="en-US"/>
          </a:p>
        </p:txBody>
      </p:sp>
      <p:sp>
        <p:nvSpPr>
          <p:cNvPr id="11" name="Title 1">
            <a:extLst>
              <a:ext uri="{FF2B5EF4-FFF2-40B4-BE49-F238E27FC236}">
                <a16:creationId xmlns:a16="http://schemas.microsoft.com/office/drawing/2014/main" id="{8B48A96E-29F9-1952-9C84-27DF182BDA1F}"/>
              </a:ext>
            </a:extLst>
          </p:cNvPr>
          <p:cNvSpPr txBox="1">
            <a:spLocks/>
          </p:cNvSpPr>
          <p:nvPr/>
        </p:nvSpPr>
        <p:spPr>
          <a:xfrm>
            <a:off x="0" y="27761"/>
            <a:ext cx="119494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dirty="0">
                <a:solidFill>
                  <a:schemeClr val="bg1"/>
                </a:solidFill>
              </a:rPr>
              <a:t>Epidemiology vs. Population Biology</a:t>
            </a:r>
          </a:p>
        </p:txBody>
      </p:sp>
    </p:spTree>
    <p:extLst>
      <p:ext uri="{BB962C8B-B14F-4D97-AF65-F5344CB8AC3E}">
        <p14:creationId xmlns:p14="http://schemas.microsoft.com/office/powerpoint/2010/main" val="746061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ECD7-4B7E-04B8-C378-8768C171D01F}"/>
              </a:ext>
            </a:extLst>
          </p:cNvPr>
          <p:cNvSpPr>
            <a:spLocks noGrp="1"/>
          </p:cNvSpPr>
          <p:nvPr>
            <p:ph type="title"/>
          </p:nvPr>
        </p:nvSpPr>
        <p:spPr/>
        <p:txBody>
          <a:bodyPr/>
          <a:lstStyle/>
          <a:p>
            <a:r>
              <a:rPr lang="en-US" dirty="0">
                <a:solidFill>
                  <a:schemeClr val="bg1"/>
                </a:solidFill>
              </a:rPr>
              <a:t>What is global health?</a:t>
            </a:r>
          </a:p>
        </p:txBody>
      </p:sp>
      <p:sp>
        <p:nvSpPr>
          <p:cNvPr id="5" name="Content Placeholder 4">
            <a:extLst>
              <a:ext uri="{FF2B5EF4-FFF2-40B4-BE49-F238E27FC236}">
                <a16:creationId xmlns:a16="http://schemas.microsoft.com/office/drawing/2014/main" id="{24108795-E6CE-AFC9-899C-1021AAA02A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80215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cross-sectional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a:t>
            </a:r>
            <a:r>
              <a:rPr lang="en-US" sz="3000" b="1" dirty="0">
                <a:solidFill>
                  <a:schemeClr val="bg1"/>
                </a:solidFill>
              </a:rPr>
              <a:t>dynamical (population) models</a:t>
            </a:r>
            <a:r>
              <a:rPr lang="en-US" sz="3000" dirty="0">
                <a:solidFill>
                  <a:schemeClr val="bg1"/>
                </a:solidFill>
              </a:rPr>
              <a:t> to time series 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4627984"/>
            <a:ext cx="5649685" cy="20024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30B6FC-A938-59B4-D9F3-557AE0334E11}"/>
              </a:ext>
            </a:extLst>
          </p:cNvPr>
          <p:cNvSpPr/>
          <p:nvPr/>
        </p:nvSpPr>
        <p:spPr>
          <a:xfrm>
            <a:off x="6299717" y="4460033"/>
            <a:ext cx="5892283" cy="2141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BD0281AD-D368-40C2-1459-D998438A8738}"/>
              </a:ext>
            </a:extLst>
          </p:cNvPr>
          <p:cNvSpPr>
            <a:spLocks noGrp="1"/>
          </p:cNvSpPr>
          <p:nvPr>
            <p:ph type="title"/>
          </p:nvPr>
        </p:nvSpPr>
        <p:spPr/>
        <p:txBody>
          <a:bodyPr/>
          <a:lstStyle/>
          <a:p>
            <a:endParaRPr lang="en-US"/>
          </a:p>
        </p:txBody>
      </p:sp>
      <p:sp>
        <p:nvSpPr>
          <p:cNvPr id="12" name="Title 1">
            <a:extLst>
              <a:ext uri="{FF2B5EF4-FFF2-40B4-BE49-F238E27FC236}">
                <a16:creationId xmlns:a16="http://schemas.microsoft.com/office/drawing/2014/main" id="{26927CAC-F53B-AF90-35C0-1DD5586FF9AC}"/>
              </a:ext>
            </a:extLst>
          </p:cNvPr>
          <p:cNvSpPr txBox="1">
            <a:spLocks/>
          </p:cNvSpPr>
          <p:nvPr/>
        </p:nvSpPr>
        <p:spPr>
          <a:xfrm>
            <a:off x="0" y="27761"/>
            <a:ext cx="119494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dirty="0">
                <a:solidFill>
                  <a:schemeClr val="bg1"/>
                </a:solidFill>
              </a:rPr>
              <a:t>Epidemiology vs. Population Biology</a:t>
            </a:r>
          </a:p>
        </p:txBody>
      </p:sp>
    </p:spTree>
    <p:extLst>
      <p:ext uri="{BB962C8B-B14F-4D97-AF65-F5344CB8AC3E}">
        <p14:creationId xmlns:p14="http://schemas.microsoft.com/office/powerpoint/2010/main" val="32236412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a:t>
            </a:r>
            <a:r>
              <a:rPr lang="en-US" b="1" dirty="0">
                <a:solidFill>
                  <a:schemeClr val="bg1"/>
                </a:solidFill>
              </a:rPr>
              <a:t>cross-sectional</a:t>
            </a:r>
            <a:r>
              <a:rPr lang="en-US" dirty="0">
                <a:solidFill>
                  <a:schemeClr val="bg1"/>
                </a:solidFill>
              </a:rPr>
              <a:t>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dynamical (population) models to </a:t>
            </a:r>
            <a:r>
              <a:rPr lang="en-US" sz="3000" b="1" dirty="0">
                <a:solidFill>
                  <a:schemeClr val="bg1"/>
                </a:solidFill>
              </a:rPr>
              <a:t>time series </a:t>
            </a:r>
            <a:r>
              <a:rPr lang="en-US" sz="3000" dirty="0">
                <a:solidFill>
                  <a:schemeClr val="bg1"/>
                </a:solidFill>
              </a:rPr>
              <a:t>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7" name="Rectangle 6">
            <a:extLst>
              <a:ext uri="{FF2B5EF4-FFF2-40B4-BE49-F238E27FC236}">
                <a16:creationId xmlns:a16="http://schemas.microsoft.com/office/drawing/2014/main" id="{57511090-9A5F-AFBB-7DE0-89F7C0435E7A}"/>
              </a:ext>
            </a:extLst>
          </p:cNvPr>
          <p:cNvSpPr/>
          <p:nvPr/>
        </p:nvSpPr>
        <p:spPr>
          <a:xfrm>
            <a:off x="242597" y="5784110"/>
            <a:ext cx="5649685" cy="8463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DD30B6FC-A938-59B4-D9F3-557AE0334E11}"/>
              </a:ext>
            </a:extLst>
          </p:cNvPr>
          <p:cNvSpPr/>
          <p:nvPr/>
        </p:nvSpPr>
        <p:spPr>
          <a:xfrm>
            <a:off x="6299717" y="5520645"/>
            <a:ext cx="5892283" cy="1080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itle 9">
            <a:extLst>
              <a:ext uri="{FF2B5EF4-FFF2-40B4-BE49-F238E27FC236}">
                <a16:creationId xmlns:a16="http://schemas.microsoft.com/office/drawing/2014/main" id="{D4F83A78-7452-37A7-E3C7-9AE6EFD09326}"/>
              </a:ext>
            </a:extLst>
          </p:cNvPr>
          <p:cNvSpPr>
            <a:spLocks noGrp="1"/>
          </p:cNvSpPr>
          <p:nvPr>
            <p:ph type="title"/>
          </p:nvPr>
        </p:nvSpPr>
        <p:spPr/>
        <p:txBody>
          <a:bodyPr/>
          <a:lstStyle/>
          <a:p>
            <a:endParaRPr lang="en-US"/>
          </a:p>
        </p:txBody>
      </p:sp>
      <p:sp>
        <p:nvSpPr>
          <p:cNvPr id="11" name="Title 1">
            <a:extLst>
              <a:ext uri="{FF2B5EF4-FFF2-40B4-BE49-F238E27FC236}">
                <a16:creationId xmlns:a16="http://schemas.microsoft.com/office/drawing/2014/main" id="{01E0BFC6-34F6-8CC4-27D6-6AAE55D5A177}"/>
              </a:ext>
            </a:extLst>
          </p:cNvPr>
          <p:cNvSpPr txBox="1">
            <a:spLocks/>
          </p:cNvSpPr>
          <p:nvPr/>
        </p:nvSpPr>
        <p:spPr>
          <a:xfrm>
            <a:off x="0" y="27761"/>
            <a:ext cx="119494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dirty="0">
                <a:solidFill>
                  <a:schemeClr val="bg1"/>
                </a:solidFill>
              </a:rPr>
              <a:t>Epidemiology vs. Population Biology</a:t>
            </a:r>
          </a:p>
        </p:txBody>
      </p:sp>
    </p:spTree>
    <p:extLst>
      <p:ext uri="{BB962C8B-B14F-4D97-AF65-F5344CB8AC3E}">
        <p14:creationId xmlns:p14="http://schemas.microsoft.com/office/powerpoint/2010/main" val="20068749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1E0E75-53B4-B477-39AD-C6FD04FDBDA1}"/>
              </a:ext>
            </a:extLst>
          </p:cNvPr>
          <p:cNvSpPr>
            <a:spLocks noGrp="1"/>
          </p:cNvSpPr>
          <p:nvPr>
            <p:ph idx="1"/>
          </p:nvPr>
        </p:nvSpPr>
        <p:spPr>
          <a:xfrm>
            <a:off x="242598" y="1337355"/>
            <a:ext cx="5649685" cy="5512853"/>
          </a:xfrm>
          <a:ln>
            <a:noFill/>
          </a:ln>
        </p:spPr>
        <p:txBody>
          <a:bodyPr>
            <a:normAutofit lnSpcReduction="10000"/>
          </a:bodyPr>
          <a:lstStyle/>
          <a:p>
            <a:r>
              <a:rPr lang="en-US" dirty="0">
                <a:solidFill>
                  <a:schemeClr val="bg1"/>
                </a:solidFill>
              </a:rPr>
              <a:t>Epidemiology = “the study of </a:t>
            </a:r>
            <a:r>
              <a:rPr lang="en-US" b="1" dirty="0">
                <a:solidFill>
                  <a:schemeClr val="bg1"/>
                </a:solidFill>
              </a:rPr>
              <a:t>what </a:t>
            </a:r>
            <a:r>
              <a:rPr lang="en-US" dirty="0">
                <a:solidFill>
                  <a:schemeClr val="bg1"/>
                </a:solidFill>
              </a:rPr>
              <a:t>is on the people” </a:t>
            </a:r>
          </a:p>
          <a:p>
            <a:pPr lvl="1"/>
            <a:r>
              <a:rPr lang="en-US" dirty="0">
                <a:solidFill>
                  <a:schemeClr val="bg1"/>
                </a:solidFill>
              </a:rPr>
              <a:t>Coined by Spanish physician </a:t>
            </a:r>
            <a:r>
              <a:rPr lang="en-US" dirty="0" err="1">
                <a:solidFill>
                  <a:schemeClr val="bg1"/>
                </a:solidFill>
              </a:rPr>
              <a:t>Villalba</a:t>
            </a:r>
            <a:r>
              <a:rPr lang="en-US" dirty="0">
                <a:solidFill>
                  <a:schemeClr val="bg1"/>
                </a:solidFill>
              </a:rPr>
              <a:t> in 1802</a:t>
            </a:r>
          </a:p>
          <a:p>
            <a:r>
              <a:rPr lang="en-US" dirty="0">
                <a:solidFill>
                  <a:schemeClr val="bg1"/>
                </a:solidFill>
              </a:rPr>
              <a:t>Emphasis on the study and analysis of the </a:t>
            </a:r>
            <a:r>
              <a:rPr lang="en-US" b="1" dirty="0">
                <a:solidFill>
                  <a:schemeClr val="bg1"/>
                </a:solidFill>
              </a:rPr>
              <a:t>distribution and determinants </a:t>
            </a:r>
            <a:r>
              <a:rPr lang="en-US" dirty="0">
                <a:solidFill>
                  <a:schemeClr val="bg1"/>
                </a:solidFill>
              </a:rPr>
              <a:t>of health and disease (“risk factors”)</a:t>
            </a:r>
          </a:p>
          <a:p>
            <a:pPr lvl="1"/>
            <a:r>
              <a:rPr lang="en-US" dirty="0">
                <a:solidFill>
                  <a:schemeClr val="bg1"/>
                </a:solidFill>
              </a:rPr>
              <a:t>Including chronic diseases!</a:t>
            </a:r>
          </a:p>
          <a:p>
            <a:r>
              <a:rPr lang="en-US" dirty="0">
                <a:solidFill>
                  <a:schemeClr val="bg1"/>
                </a:solidFill>
              </a:rPr>
              <a:t>Often uses </a:t>
            </a:r>
            <a:r>
              <a:rPr lang="en-US" b="1" dirty="0">
                <a:solidFill>
                  <a:schemeClr val="bg1"/>
                </a:solidFill>
              </a:rPr>
              <a:t>cross-sectional</a:t>
            </a:r>
            <a:r>
              <a:rPr lang="en-US" dirty="0">
                <a:solidFill>
                  <a:schemeClr val="bg1"/>
                </a:solidFill>
              </a:rPr>
              <a:t> data to demonstrate associations of variables with outcome (disease)</a:t>
            </a:r>
          </a:p>
          <a:p>
            <a:r>
              <a:rPr lang="en-US" dirty="0">
                <a:solidFill>
                  <a:schemeClr val="bg1"/>
                </a:solidFill>
              </a:rPr>
              <a:t>More statistical (y=</a:t>
            </a:r>
            <a:r>
              <a:rPr lang="en-US" dirty="0" err="1">
                <a:solidFill>
                  <a:schemeClr val="bg1"/>
                </a:solidFill>
              </a:rPr>
              <a:t>mx+b</a:t>
            </a:r>
            <a:r>
              <a:rPr lang="en-US" dirty="0">
                <a:solidFill>
                  <a:schemeClr val="bg1"/>
                </a:solidFill>
              </a:rPr>
              <a:t>)</a:t>
            </a:r>
          </a:p>
          <a:p>
            <a:pPr lvl="1"/>
            <a:r>
              <a:rPr lang="en-US" b="1" dirty="0">
                <a:solidFill>
                  <a:schemeClr val="bg1"/>
                </a:solidFill>
              </a:rPr>
              <a:t>Pattern</a:t>
            </a:r>
          </a:p>
        </p:txBody>
      </p:sp>
      <p:sp>
        <p:nvSpPr>
          <p:cNvPr id="4" name="Rectangle 3">
            <a:extLst>
              <a:ext uri="{FF2B5EF4-FFF2-40B4-BE49-F238E27FC236}">
                <a16:creationId xmlns:a16="http://schemas.microsoft.com/office/drawing/2014/main" id="{46AD576D-4B26-4716-C71C-4F5B40AED403}"/>
              </a:ext>
            </a:extLst>
          </p:cNvPr>
          <p:cNvSpPr/>
          <p:nvPr/>
        </p:nvSpPr>
        <p:spPr>
          <a:xfrm>
            <a:off x="6058677" y="1438452"/>
            <a:ext cx="74645" cy="503237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5154890D-2063-1E42-6722-80FF4DDB3AEF}"/>
              </a:ext>
            </a:extLst>
          </p:cNvPr>
          <p:cNvSpPr/>
          <p:nvPr/>
        </p:nvSpPr>
        <p:spPr>
          <a:xfrm flipH="1" flipV="1">
            <a:off x="838199" y="1073889"/>
            <a:ext cx="10719317" cy="64445"/>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Content Placeholder 2">
            <a:extLst>
              <a:ext uri="{FF2B5EF4-FFF2-40B4-BE49-F238E27FC236}">
                <a16:creationId xmlns:a16="http://schemas.microsoft.com/office/drawing/2014/main" id="{93060D41-F969-55ED-B016-83CE503C6B10}"/>
              </a:ext>
            </a:extLst>
          </p:cNvPr>
          <p:cNvSpPr txBox="1">
            <a:spLocks/>
          </p:cNvSpPr>
          <p:nvPr/>
        </p:nvSpPr>
        <p:spPr>
          <a:xfrm>
            <a:off x="6542315" y="1337355"/>
            <a:ext cx="5649685" cy="5293124"/>
          </a:xfrm>
          <a:prstGeom prst="rect">
            <a:avLst/>
          </a:prstGeom>
          <a:ln>
            <a:no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solidFill>
              </a:rPr>
              <a:t>Population biology = the study of </a:t>
            </a:r>
            <a:r>
              <a:rPr lang="en-US" sz="3000" b="1" dirty="0">
                <a:solidFill>
                  <a:schemeClr val="bg1"/>
                </a:solidFill>
              </a:rPr>
              <a:t>how </a:t>
            </a:r>
            <a:r>
              <a:rPr lang="en-US" sz="3000" dirty="0">
                <a:solidFill>
                  <a:schemeClr val="bg1"/>
                </a:solidFill>
              </a:rPr>
              <a:t>a disease spreads</a:t>
            </a:r>
          </a:p>
          <a:p>
            <a:pPr lvl="1"/>
            <a:r>
              <a:rPr lang="en-US" dirty="0">
                <a:solidFill>
                  <a:schemeClr val="bg1"/>
                </a:solidFill>
              </a:rPr>
              <a:t>Emphasis on the </a:t>
            </a:r>
            <a:r>
              <a:rPr lang="en-US" b="1" dirty="0">
                <a:solidFill>
                  <a:schemeClr val="bg1"/>
                </a:solidFill>
              </a:rPr>
              <a:t>interactions</a:t>
            </a:r>
            <a:r>
              <a:rPr lang="en-US" dirty="0">
                <a:solidFill>
                  <a:schemeClr val="bg1"/>
                </a:solidFill>
              </a:rPr>
              <a:t> of organisms with each other and the environment…when interactions result in disease</a:t>
            </a:r>
          </a:p>
          <a:p>
            <a:r>
              <a:rPr lang="en-US" sz="3000" dirty="0">
                <a:solidFill>
                  <a:schemeClr val="bg1"/>
                </a:solidFill>
              </a:rPr>
              <a:t>Emphasis on understanding the </a:t>
            </a:r>
            <a:r>
              <a:rPr lang="en-US" sz="3000" b="1" dirty="0">
                <a:solidFill>
                  <a:schemeClr val="bg1"/>
                </a:solidFill>
              </a:rPr>
              <a:t>transmission dynamics</a:t>
            </a:r>
            <a:r>
              <a:rPr lang="en-US" sz="3000" dirty="0">
                <a:solidFill>
                  <a:schemeClr val="bg1"/>
                </a:solidFill>
              </a:rPr>
              <a:t> of infectious disease</a:t>
            </a:r>
          </a:p>
          <a:p>
            <a:r>
              <a:rPr lang="en-US" sz="3000" dirty="0">
                <a:solidFill>
                  <a:schemeClr val="bg1"/>
                </a:solidFill>
              </a:rPr>
              <a:t>Typically involves fitting dynamical (population) models to </a:t>
            </a:r>
            <a:r>
              <a:rPr lang="en-US" sz="3000" b="1" dirty="0">
                <a:solidFill>
                  <a:schemeClr val="bg1"/>
                </a:solidFill>
              </a:rPr>
              <a:t>time series </a:t>
            </a:r>
            <a:r>
              <a:rPr lang="en-US" sz="3000" dirty="0">
                <a:solidFill>
                  <a:schemeClr val="bg1"/>
                </a:solidFill>
              </a:rPr>
              <a:t>data</a:t>
            </a:r>
          </a:p>
          <a:p>
            <a:r>
              <a:rPr lang="en-US" sz="3000" dirty="0">
                <a:solidFill>
                  <a:schemeClr val="bg1"/>
                </a:solidFill>
              </a:rPr>
              <a:t>More mathematical (</a:t>
            </a:r>
            <a:r>
              <a:rPr lang="en-US" sz="3000" dirty="0" err="1">
                <a:solidFill>
                  <a:schemeClr val="bg1"/>
                </a:solidFill>
              </a:rPr>
              <a:t>dN</a:t>
            </a:r>
            <a:r>
              <a:rPr lang="en-US" sz="3000" dirty="0">
                <a:solidFill>
                  <a:schemeClr val="bg1"/>
                </a:solidFill>
              </a:rPr>
              <a:t>/dt)</a:t>
            </a:r>
          </a:p>
          <a:p>
            <a:pPr lvl="1"/>
            <a:r>
              <a:rPr lang="en-US" b="1" dirty="0">
                <a:solidFill>
                  <a:schemeClr val="bg1"/>
                </a:solidFill>
              </a:rPr>
              <a:t>Process</a:t>
            </a:r>
          </a:p>
        </p:txBody>
      </p:sp>
      <p:sp>
        <p:nvSpPr>
          <p:cNvPr id="8" name="Title 7">
            <a:extLst>
              <a:ext uri="{FF2B5EF4-FFF2-40B4-BE49-F238E27FC236}">
                <a16:creationId xmlns:a16="http://schemas.microsoft.com/office/drawing/2014/main" id="{230B4DC3-6FC9-C14D-4FD8-7B01D6C027B8}"/>
              </a:ext>
            </a:extLst>
          </p:cNvPr>
          <p:cNvSpPr>
            <a:spLocks noGrp="1"/>
          </p:cNvSpPr>
          <p:nvPr>
            <p:ph type="title"/>
          </p:nvPr>
        </p:nvSpPr>
        <p:spPr/>
        <p:txBody>
          <a:bodyPr/>
          <a:lstStyle/>
          <a:p>
            <a:endParaRPr lang="en-US" dirty="0"/>
          </a:p>
        </p:txBody>
      </p:sp>
      <p:sp>
        <p:nvSpPr>
          <p:cNvPr id="9" name="Title 1">
            <a:extLst>
              <a:ext uri="{FF2B5EF4-FFF2-40B4-BE49-F238E27FC236}">
                <a16:creationId xmlns:a16="http://schemas.microsoft.com/office/drawing/2014/main" id="{E1C8F6B0-38C4-BD6A-395D-051E707AD418}"/>
              </a:ext>
            </a:extLst>
          </p:cNvPr>
          <p:cNvSpPr txBox="1">
            <a:spLocks/>
          </p:cNvSpPr>
          <p:nvPr/>
        </p:nvSpPr>
        <p:spPr>
          <a:xfrm>
            <a:off x="0" y="27761"/>
            <a:ext cx="119494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200" dirty="0">
                <a:solidFill>
                  <a:schemeClr val="bg1"/>
                </a:solidFill>
              </a:rPr>
              <a:t>Epidemiology vs. Population Biology</a:t>
            </a:r>
          </a:p>
        </p:txBody>
      </p:sp>
    </p:spTree>
    <p:extLst>
      <p:ext uri="{BB962C8B-B14F-4D97-AF65-F5344CB8AC3E}">
        <p14:creationId xmlns:p14="http://schemas.microsoft.com/office/powerpoint/2010/main" val="32280277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30611D-D97A-974D-8E34-31BD0272E0FB}"/>
              </a:ext>
            </a:extLst>
          </p:cNvPr>
          <p:cNvSpPr>
            <a:spLocks noGrp="1"/>
          </p:cNvSpPr>
          <p:nvPr>
            <p:ph type="title"/>
          </p:nvPr>
        </p:nvSpPr>
        <p:spPr>
          <a:xfrm>
            <a:off x="369570" y="167006"/>
            <a:ext cx="7886700" cy="1325563"/>
          </a:xfrm>
        </p:spPr>
        <p:txBody>
          <a:bodyPr/>
          <a:lstStyle/>
          <a:p>
            <a:r>
              <a:rPr lang="en-US" dirty="0">
                <a:solidFill>
                  <a:schemeClr val="bg1"/>
                </a:solidFill>
              </a:rPr>
              <a:t>A Tool for Modeling</a:t>
            </a:r>
            <a:endParaRPr lang="en-US" baseline="30000" dirty="0">
              <a:solidFill>
                <a:schemeClr val="bg1"/>
              </a:solidFill>
            </a:endParaRPr>
          </a:p>
        </p:txBody>
      </p:sp>
      <p:sp>
        <p:nvSpPr>
          <p:cNvPr id="5" name="Content Placeholder 2">
            <a:extLst>
              <a:ext uri="{FF2B5EF4-FFF2-40B4-BE49-F238E27FC236}">
                <a16:creationId xmlns:a16="http://schemas.microsoft.com/office/drawing/2014/main" id="{659621FE-E371-5E4E-BA8B-7F528F409AD4}"/>
              </a:ext>
            </a:extLst>
          </p:cNvPr>
          <p:cNvSpPr>
            <a:spLocks noGrp="1"/>
          </p:cNvSpPr>
          <p:nvPr>
            <p:ph idx="1"/>
          </p:nvPr>
        </p:nvSpPr>
        <p:spPr>
          <a:xfrm>
            <a:off x="628650" y="1325880"/>
            <a:ext cx="8835390" cy="5326325"/>
          </a:xfrm>
        </p:spPr>
        <p:txBody>
          <a:bodyPr>
            <a:normAutofit fontScale="85000" lnSpcReduction="20000"/>
          </a:bodyPr>
          <a:lstStyle/>
          <a:p>
            <a:r>
              <a:rPr lang="en-US" dirty="0">
                <a:solidFill>
                  <a:schemeClr val="bg1"/>
                </a:solidFill>
              </a:rPr>
              <a:t>Computer power keeps increasing</a:t>
            </a:r>
          </a:p>
          <a:p>
            <a:r>
              <a:rPr lang="en-US" dirty="0">
                <a:solidFill>
                  <a:schemeClr val="bg1"/>
                </a:solidFill>
              </a:rPr>
              <a:t>Language/software</a:t>
            </a:r>
          </a:p>
          <a:p>
            <a:pPr lvl="1"/>
            <a:r>
              <a:rPr lang="en-US" dirty="0">
                <a:solidFill>
                  <a:schemeClr val="bg1"/>
                </a:solidFill>
              </a:rPr>
              <a:t>Fortran, C, C++</a:t>
            </a:r>
          </a:p>
          <a:p>
            <a:pPr lvl="1"/>
            <a:r>
              <a:rPr lang="en-US" dirty="0">
                <a:solidFill>
                  <a:schemeClr val="bg1"/>
                </a:solidFill>
              </a:rPr>
              <a:t>Julia, Java, Python</a:t>
            </a:r>
          </a:p>
          <a:p>
            <a:pPr lvl="1"/>
            <a:r>
              <a:rPr lang="en-US" dirty="0" err="1">
                <a:solidFill>
                  <a:schemeClr val="bg1"/>
                </a:solidFill>
              </a:rPr>
              <a:t>Matlab</a:t>
            </a:r>
            <a:r>
              <a:rPr lang="en-US" dirty="0">
                <a:solidFill>
                  <a:schemeClr val="bg1"/>
                </a:solidFill>
              </a:rPr>
              <a:t>, Maple, Mathematica, </a:t>
            </a:r>
          </a:p>
          <a:p>
            <a:pPr lvl="1"/>
            <a:r>
              <a:rPr lang="en-US" dirty="0">
                <a:solidFill>
                  <a:schemeClr val="bg1"/>
                </a:solidFill>
              </a:rPr>
              <a:t>SAS, SPSS, Stata</a:t>
            </a:r>
          </a:p>
          <a:p>
            <a:r>
              <a:rPr lang="en-US" dirty="0">
                <a:solidFill>
                  <a:schemeClr val="bg1"/>
                </a:solidFill>
              </a:rPr>
              <a:t>Specific programs</a:t>
            </a:r>
          </a:p>
          <a:p>
            <a:pPr lvl="1"/>
            <a:r>
              <a:rPr lang="en-US" dirty="0">
                <a:solidFill>
                  <a:schemeClr val="bg1"/>
                </a:solidFill>
              </a:rPr>
              <a:t>Vortex, RAMAS, </a:t>
            </a:r>
            <a:r>
              <a:rPr lang="en-US" dirty="0" err="1">
                <a:solidFill>
                  <a:schemeClr val="bg1"/>
                </a:solidFill>
              </a:rPr>
              <a:t>NetLogo</a:t>
            </a:r>
            <a:r>
              <a:rPr lang="en-US" dirty="0">
                <a:solidFill>
                  <a:schemeClr val="bg1"/>
                </a:solidFill>
              </a:rPr>
              <a:t> for IBM</a:t>
            </a:r>
          </a:p>
          <a:p>
            <a:pPr lvl="1"/>
            <a:r>
              <a:rPr lang="en-US" dirty="0" err="1">
                <a:solidFill>
                  <a:schemeClr val="bg1"/>
                </a:solidFill>
              </a:rPr>
              <a:t>NicheMapper</a:t>
            </a:r>
            <a:r>
              <a:rPr lang="en-US" dirty="0">
                <a:solidFill>
                  <a:schemeClr val="bg1"/>
                </a:solidFill>
              </a:rPr>
              <a:t> for physiology, </a:t>
            </a:r>
            <a:r>
              <a:rPr lang="en-US" dirty="0" err="1">
                <a:solidFill>
                  <a:schemeClr val="bg1"/>
                </a:solidFill>
              </a:rPr>
              <a:t>iLand</a:t>
            </a:r>
            <a:r>
              <a:rPr lang="en-US" dirty="0">
                <a:solidFill>
                  <a:schemeClr val="bg1"/>
                </a:solidFill>
              </a:rPr>
              <a:t> for forest dynamics</a:t>
            </a:r>
          </a:p>
          <a:p>
            <a:pPr lvl="1"/>
            <a:r>
              <a:rPr lang="en-US" dirty="0" err="1">
                <a:solidFill>
                  <a:schemeClr val="bg1"/>
                </a:solidFill>
              </a:rPr>
              <a:t>MaxEnt</a:t>
            </a:r>
            <a:r>
              <a:rPr lang="en-US" dirty="0">
                <a:solidFill>
                  <a:schemeClr val="bg1"/>
                </a:solidFill>
              </a:rPr>
              <a:t> for species distribution modeling</a:t>
            </a:r>
          </a:p>
          <a:p>
            <a:pPr lvl="1"/>
            <a:r>
              <a:rPr lang="en-US" dirty="0">
                <a:solidFill>
                  <a:schemeClr val="bg1"/>
                </a:solidFill>
              </a:rPr>
              <a:t>Zonation for reserve selection </a:t>
            </a:r>
            <a:r>
              <a:rPr lang="en-US" dirty="0" err="1">
                <a:solidFill>
                  <a:schemeClr val="bg1"/>
                </a:solidFill>
              </a:rPr>
              <a:t>etc</a:t>
            </a:r>
            <a:r>
              <a:rPr lang="mr-IN" dirty="0">
                <a:solidFill>
                  <a:schemeClr val="bg1"/>
                </a:solidFill>
              </a:rPr>
              <a:t>…</a:t>
            </a:r>
            <a:endParaRPr lang="en-US" dirty="0">
              <a:solidFill>
                <a:schemeClr val="bg1"/>
              </a:solidFill>
            </a:endParaRPr>
          </a:p>
          <a:p>
            <a:r>
              <a:rPr lang="en-US" dirty="0">
                <a:solidFill>
                  <a:schemeClr val="bg1"/>
                </a:solidFill>
              </a:rPr>
              <a:t>The compromise: R---very powerful for</a:t>
            </a:r>
          </a:p>
          <a:p>
            <a:pPr lvl="1"/>
            <a:r>
              <a:rPr lang="en-US" dirty="0">
                <a:solidFill>
                  <a:schemeClr val="bg1"/>
                </a:solidFill>
              </a:rPr>
              <a:t>Visualization</a:t>
            </a:r>
          </a:p>
          <a:p>
            <a:pPr lvl="1"/>
            <a:r>
              <a:rPr lang="en-US" dirty="0">
                <a:solidFill>
                  <a:schemeClr val="bg1"/>
                </a:solidFill>
              </a:rPr>
              <a:t>Data formatting and sorting</a:t>
            </a:r>
          </a:p>
          <a:p>
            <a:pPr lvl="1"/>
            <a:r>
              <a:rPr lang="en-US" dirty="0">
                <a:solidFill>
                  <a:schemeClr val="bg1"/>
                </a:solidFill>
              </a:rPr>
              <a:t>Statistical analyses</a:t>
            </a:r>
          </a:p>
          <a:p>
            <a:pPr lvl="1"/>
            <a:r>
              <a:rPr lang="en-US" dirty="0">
                <a:solidFill>
                  <a:schemeClr val="bg1"/>
                </a:solidFill>
              </a:rPr>
              <a:t>Simulation (mechanistic model)</a:t>
            </a:r>
          </a:p>
          <a:p>
            <a:pPr lvl="1"/>
            <a:endParaRPr lang="en-US" dirty="0">
              <a:solidFill>
                <a:schemeClr val="bg1"/>
              </a:solidFill>
            </a:endParaRPr>
          </a:p>
        </p:txBody>
      </p:sp>
      <p:pic>
        <p:nvPicPr>
          <p:cNvPr id="6" name="Picture 5">
            <a:extLst>
              <a:ext uri="{FF2B5EF4-FFF2-40B4-BE49-F238E27FC236}">
                <a16:creationId xmlns:a16="http://schemas.microsoft.com/office/drawing/2014/main" id="{C449F766-E4DF-324E-B946-20CAA7AD8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2580" y="4342151"/>
            <a:ext cx="2684663" cy="2029106"/>
          </a:xfrm>
          <a:prstGeom prst="rect">
            <a:avLst/>
          </a:prstGeom>
        </p:spPr>
      </p:pic>
      <p:pic>
        <p:nvPicPr>
          <p:cNvPr id="7" name="Picture 6">
            <a:extLst>
              <a:ext uri="{FF2B5EF4-FFF2-40B4-BE49-F238E27FC236}">
                <a16:creationId xmlns:a16="http://schemas.microsoft.com/office/drawing/2014/main" id="{34487836-A99F-1341-9C08-331F887F525D}"/>
              </a:ext>
            </a:extLst>
          </p:cNvPr>
          <p:cNvPicPr>
            <a:picLocks noChangeAspect="1"/>
          </p:cNvPicPr>
          <p:nvPr/>
        </p:nvPicPr>
        <p:blipFill>
          <a:blip r:embed="rId3"/>
          <a:stretch>
            <a:fillRect/>
          </a:stretch>
        </p:blipFill>
        <p:spPr>
          <a:xfrm>
            <a:off x="10213144" y="1530158"/>
            <a:ext cx="1978856" cy="1808186"/>
          </a:xfrm>
          <a:prstGeom prst="rect">
            <a:avLst/>
          </a:prstGeom>
        </p:spPr>
      </p:pic>
      <p:pic>
        <p:nvPicPr>
          <p:cNvPr id="8" name="Picture 7">
            <a:extLst>
              <a:ext uri="{FF2B5EF4-FFF2-40B4-BE49-F238E27FC236}">
                <a16:creationId xmlns:a16="http://schemas.microsoft.com/office/drawing/2014/main" id="{050BD280-846E-0E49-8FB6-9B56732C5163}"/>
              </a:ext>
            </a:extLst>
          </p:cNvPr>
          <p:cNvPicPr>
            <a:picLocks noChangeAspect="1"/>
          </p:cNvPicPr>
          <p:nvPr/>
        </p:nvPicPr>
        <p:blipFill>
          <a:blip r:embed="rId4"/>
          <a:stretch>
            <a:fillRect/>
          </a:stretch>
        </p:blipFill>
        <p:spPr>
          <a:xfrm>
            <a:off x="10213143" y="0"/>
            <a:ext cx="1978857" cy="1793334"/>
          </a:xfrm>
          <a:prstGeom prst="rect">
            <a:avLst/>
          </a:prstGeom>
        </p:spPr>
      </p:pic>
    </p:spTree>
    <p:extLst>
      <p:ext uri="{BB962C8B-B14F-4D97-AF65-F5344CB8AC3E}">
        <p14:creationId xmlns:p14="http://schemas.microsoft.com/office/powerpoint/2010/main" val="23114410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3C6517F-2993-4A42-966D-956F12338640}"/>
              </a:ext>
            </a:extLst>
          </p:cNvPr>
          <p:cNvSpPr>
            <a:spLocks noGrp="1"/>
          </p:cNvSpPr>
          <p:nvPr>
            <p:ph idx="1"/>
          </p:nvPr>
        </p:nvSpPr>
        <p:spPr/>
        <p:txBody>
          <a:bodyPr/>
          <a:lstStyle/>
          <a:p>
            <a:endParaRPr lang="en-US">
              <a:solidFill>
                <a:schemeClr val="bg1"/>
              </a:solidFill>
            </a:endParaRPr>
          </a:p>
        </p:txBody>
      </p:sp>
      <p:sp>
        <p:nvSpPr>
          <p:cNvPr id="6" name="Title 5">
            <a:extLst>
              <a:ext uri="{FF2B5EF4-FFF2-40B4-BE49-F238E27FC236}">
                <a16:creationId xmlns:a16="http://schemas.microsoft.com/office/drawing/2014/main" id="{2F314E7B-1C9B-A941-B01F-ABE55D724BB7}"/>
              </a:ext>
            </a:extLst>
          </p:cNvPr>
          <p:cNvSpPr>
            <a:spLocks noGrp="1"/>
          </p:cNvSpPr>
          <p:nvPr>
            <p:ph type="title"/>
          </p:nvPr>
        </p:nvSpPr>
        <p:spPr/>
        <p:txBody>
          <a:bodyPr/>
          <a:lstStyle/>
          <a:p>
            <a:endParaRPr lang="en-US">
              <a:solidFill>
                <a:schemeClr val="bg1"/>
              </a:solidFill>
            </a:endParaRPr>
          </a:p>
        </p:txBody>
      </p:sp>
    </p:spTree>
    <p:extLst>
      <p:ext uri="{BB962C8B-B14F-4D97-AF65-F5344CB8AC3E}">
        <p14:creationId xmlns:p14="http://schemas.microsoft.com/office/powerpoint/2010/main" val="35058099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84CD7-5BC3-7C40-9167-8657414BB4CD}"/>
              </a:ext>
            </a:extLst>
          </p:cNvPr>
          <p:cNvSpPr>
            <a:spLocks noGrp="1"/>
          </p:cNvSpPr>
          <p:nvPr>
            <p:ph type="title"/>
          </p:nvPr>
        </p:nvSpPr>
        <p:spPr>
          <a:xfrm>
            <a:off x="4305300" y="136525"/>
            <a:ext cx="7048500" cy="1362075"/>
          </a:xfrm>
        </p:spPr>
        <p:txBody>
          <a:bodyPr>
            <a:normAutofit fontScale="90000"/>
          </a:bodyPr>
          <a:lstStyle/>
          <a:p>
            <a:r>
              <a:rPr lang="en-US" dirty="0">
                <a:solidFill>
                  <a:schemeClr val="bg1"/>
                </a:solidFill>
              </a:rPr>
              <a:t>International Clinics on Infectious Disease, Dynamics, &amp; Data</a:t>
            </a:r>
          </a:p>
        </p:txBody>
      </p:sp>
      <p:pic>
        <p:nvPicPr>
          <p:cNvPr id="4" name="Picture 3">
            <a:extLst>
              <a:ext uri="{FF2B5EF4-FFF2-40B4-BE49-F238E27FC236}">
                <a16:creationId xmlns:a16="http://schemas.microsoft.com/office/drawing/2014/main" id="{3AC885C5-9D17-BD4B-938C-8C471FEED10C}"/>
              </a:ext>
            </a:extLst>
          </p:cNvPr>
          <p:cNvPicPr>
            <a:picLocks noChangeAspect="1"/>
          </p:cNvPicPr>
          <p:nvPr/>
        </p:nvPicPr>
        <p:blipFill rotWithShape="1">
          <a:blip r:embed="rId2">
            <a:extLst>
              <a:ext uri="{28A0092B-C50C-407E-A947-70E740481C1C}">
                <a14:useLocalDpi xmlns:a14="http://schemas.microsoft.com/office/drawing/2010/main" val="0"/>
              </a:ext>
            </a:extLst>
          </a:blip>
          <a:srcRect t="23064"/>
          <a:stretch/>
        </p:blipFill>
        <p:spPr>
          <a:xfrm>
            <a:off x="150707" y="230188"/>
            <a:ext cx="4040293" cy="1137299"/>
          </a:xfrm>
          <a:prstGeom prst="rect">
            <a:avLst/>
          </a:prstGeom>
          <a:solidFill>
            <a:schemeClr val="tx1"/>
          </a:solidFill>
        </p:spPr>
      </p:pic>
      <p:sp>
        <p:nvSpPr>
          <p:cNvPr id="5" name="Content Placeholder 2">
            <a:extLst>
              <a:ext uri="{FF2B5EF4-FFF2-40B4-BE49-F238E27FC236}">
                <a16:creationId xmlns:a16="http://schemas.microsoft.com/office/drawing/2014/main" id="{AE79A4A1-A6D3-F747-A5F2-1561CEF85C12}"/>
              </a:ext>
            </a:extLst>
          </p:cNvPr>
          <p:cNvSpPr>
            <a:spLocks noGrp="1"/>
          </p:cNvSpPr>
          <p:nvPr>
            <p:ph idx="1"/>
          </p:nvPr>
        </p:nvSpPr>
        <p:spPr>
          <a:xfrm>
            <a:off x="4231841" y="1900476"/>
            <a:ext cx="4096696" cy="4525963"/>
          </a:xfrm>
        </p:spPr>
        <p:txBody>
          <a:bodyPr>
            <a:normAutofit/>
          </a:bodyPr>
          <a:lstStyle/>
          <a:p>
            <a:pPr marL="0" indent="0">
              <a:buNone/>
            </a:pPr>
            <a:r>
              <a:rPr lang="en-US" sz="2500" b="1" dirty="0">
                <a:solidFill>
                  <a:schemeClr val="bg1"/>
                </a:solidFill>
              </a:rPr>
              <a:t>DAIDD: </a:t>
            </a:r>
            <a:r>
              <a:rPr lang="en-US" sz="2500" b="1" i="1" dirty="0">
                <a:solidFill>
                  <a:schemeClr val="bg1"/>
                </a:solidFill>
              </a:rPr>
              <a:t>Clinic on Dynamical Approaches to Infectious Disease Data</a:t>
            </a:r>
          </a:p>
          <a:p>
            <a:pPr marL="0" indent="0">
              <a:buNone/>
            </a:pPr>
            <a:br>
              <a:rPr lang="en-US" sz="1000" dirty="0">
                <a:solidFill>
                  <a:schemeClr val="bg1"/>
                </a:solidFill>
              </a:rPr>
            </a:br>
            <a:r>
              <a:rPr lang="en-US" sz="2500" dirty="0">
                <a:solidFill>
                  <a:schemeClr val="bg1"/>
                </a:solidFill>
              </a:rPr>
              <a:t>December 2023, Virtual</a:t>
            </a:r>
          </a:p>
          <a:p>
            <a:pPr marL="0" indent="0">
              <a:buNone/>
            </a:pPr>
            <a:endParaRPr lang="en-US" sz="2500" dirty="0">
              <a:solidFill>
                <a:schemeClr val="bg1"/>
              </a:solidFill>
            </a:endParaRPr>
          </a:p>
        </p:txBody>
      </p:sp>
      <p:sp>
        <p:nvSpPr>
          <p:cNvPr id="6" name="Content Placeholder 2">
            <a:extLst>
              <a:ext uri="{FF2B5EF4-FFF2-40B4-BE49-F238E27FC236}">
                <a16:creationId xmlns:a16="http://schemas.microsoft.com/office/drawing/2014/main" id="{1BF03A12-C928-9F4E-80AD-8A9C8B579119}"/>
              </a:ext>
            </a:extLst>
          </p:cNvPr>
          <p:cNvSpPr txBox="1">
            <a:spLocks/>
          </p:cNvSpPr>
          <p:nvPr/>
        </p:nvSpPr>
        <p:spPr>
          <a:xfrm>
            <a:off x="150707" y="1869218"/>
            <a:ext cx="4204579" cy="26305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500" b="1" dirty="0">
                <a:solidFill>
                  <a:schemeClr val="bg1"/>
                </a:solidFill>
              </a:rPr>
              <a:t>MMED: </a:t>
            </a:r>
            <a:r>
              <a:rPr lang="en-US" sz="2500" b="1" i="1" dirty="0">
                <a:solidFill>
                  <a:schemeClr val="bg1"/>
                </a:solidFill>
              </a:rPr>
              <a:t>Clinic on the Meaningful Modeling of Epidemiological Data</a:t>
            </a:r>
          </a:p>
          <a:p>
            <a:pPr marL="0" indent="0">
              <a:buNone/>
            </a:pPr>
            <a:endParaRPr lang="en-US" sz="1000" b="1" i="1" dirty="0">
              <a:solidFill>
                <a:schemeClr val="bg1"/>
              </a:solidFill>
            </a:endParaRPr>
          </a:p>
          <a:p>
            <a:pPr marL="0" indent="0">
              <a:buNone/>
            </a:pPr>
            <a:r>
              <a:rPr lang="en-US" sz="2500" dirty="0">
                <a:solidFill>
                  <a:schemeClr val="bg1"/>
                </a:solidFill>
              </a:rPr>
              <a:t>May-June 2023, Cape Town, South Africa</a:t>
            </a:r>
            <a:endParaRPr lang="en-US" sz="2500" b="1" dirty="0">
              <a:solidFill>
                <a:schemeClr val="bg1"/>
              </a:solidFill>
            </a:endParaRPr>
          </a:p>
        </p:txBody>
      </p:sp>
      <p:pic>
        <p:nvPicPr>
          <p:cNvPr id="7" name="Picture 6">
            <a:extLst>
              <a:ext uri="{FF2B5EF4-FFF2-40B4-BE49-F238E27FC236}">
                <a16:creationId xmlns:a16="http://schemas.microsoft.com/office/drawing/2014/main" id="{8A81AABA-A3E4-E042-B00B-C62DD229867F}"/>
              </a:ext>
            </a:extLst>
          </p:cNvPr>
          <p:cNvPicPr>
            <a:picLocks noChangeAspect="1"/>
          </p:cNvPicPr>
          <p:nvPr/>
        </p:nvPicPr>
        <p:blipFill>
          <a:blip r:embed="rId3"/>
          <a:stretch>
            <a:fillRect/>
          </a:stretch>
        </p:blipFill>
        <p:spPr>
          <a:xfrm>
            <a:off x="4492221" y="4152697"/>
            <a:ext cx="2700203" cy="2025152"/>
          </a:xfrm>
          <a:prstGeom prst="rect">
            <a:avLst/>
          </a:prstGeom>
        </p:spPr>
      </p:pic>
      <p:pic>
        <p:nvPicPr>
          <p:cNvPr id="8" name="Picture 7">
            <a:extLst>
              <a:ext uri="{FF2B5EF4-FFF2-40B4-BE49-F238E27FC236}">
                <a16:creationId xmlns:a16="http://schemas.microsoft.com/office/drawing/2014/main" id="{A14D53A5-31DB-C449-8F7C-3AFDA0D6C024}"/>
              </a:ext>
            </a:extLst>
          </p:cNvPr>
          <p:cNvPicPr>
            <a:picLocks noChangeAspect="1"/>
          </p:cNvPicPr>
          <p:nvPr/>
        </p:nvPicPr>
        <p:blipFill>
          <a:blip r:embed="rId4"/>
          <a:stretch>
            <a:fillRect/>
          </a:stretch>
        </p:blipFill>
        <p:spPr>
          <a:xfrm>
            <a:off x="258590" y="4163457"/>
            <a:ext cx="2524680" cy="1893510"/>
          </a:xfrm>
          <a:prstGeom prst="rect">
            <a:avLst/>
          </a:prstGeom>
        </p:spPr>
      </p:pic>
      <p:sp>
        <p:nvSpPr>
          <p:cNvPr id="9" name="Content Placeholder 2">
            <a:extLst>
              <a:ext uri="{FF2B5EF4-FFF2-40B4-BE49-F238E27FC236}">
                <a16:creationId xmlns:a16="http://schemas.microsoft.com/office/drawing/2014/main" id="{A44A41D0-2468-3F4A-B7F4-207B98427801}"/>
              </a:ext>
            </a:extLst>
          </p:cNvPr>
          <p:cNvSpPr txBox="1">
            <a:spLocks/>
          </p:cNvSpPr>
          <p:nvPr/>
        </p:nvSpPr>
        <p:spPr>
          <a:xfrm>
            <a:off x="9291599" y="1900476"/>
            <a:ext cx="2968710" cy="19837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chemeClr val="bg1"/>
                </a:solidFill>
              </a:rPr>
              <a:t>South African Center for Epidemiological Modeling and Analysis (SACEMA)</a:t>
            </a:r>
            <a:r>
              <a:rPr lang="en-US" sz="1800" b="1" i="1" dirty="0">
                <a:solidFill>
                  <a:schemeClr val="bg1"/>
                </a:solidFill>
              </a:rPr>
              <a:t>, </a:t>
            </a:r>
            <a:r>
              <a:rPr lang="en-US" sz="1800" b="1" dirty="0">
                <a:solidFill>
                  <a:schemeClr val="bg1"/>
                </a:solidFill>
              </a:rPr>
              <a:t>Director</a:t>
            </a:r>
            <a:endParaRPr lang="en-US" sz="1800" dirty="0">
              <a:solidFill>
                <a:schemeClr val="bg1"/>
              </a:solidFill>
            </a:endParaRPr>
          </a:p>
          <a:p>
            <a:pPr marL="0" indent="0">
              <a:buNone/>
            </a:pPr>
            <a:r>
              <a:rPr lang="en-US" sz="1800" dirty="0">
                <a:solidFill>
                  <a:schemeClr val="bg1"/>
                </a:solidFill>
              </a:rPr>
              <a:t>Dr. Juliet Pulliam</a:t>
            </a:r>
          </a:p>
          <a:p>
            <a:pPr marL="0" indent="0">
              <a:buNone/>
            </a:pPr>
            <a:r>
              <a:rPr lang="en-US" sz="1800" i="1" dirty="0">
                <a:solidFill>
                  <a:schemeClr val="bg1"/>
                </a:solidFill>
              </a:rPr>
              <a:t>University of Stellenbosch</a:t>
            </a:r>
          </a:p>
          <a:p>
            <a:pPr marL="0" indent="0">
              <a:buNone/>
            </a:pPr>
            <a:endParaRPr lang="en-US" sz="1800" dirty="0">
              <a:solidFill>
                <a:schemeClr val="bg1"/>
              </a:solidFill>
            </a:endParaRPr>
          </a:p>
        </p:txBody>
      </p:sp>
      <p:sp>
        <p:nvSpPr>
          <p:cNvPr id="3" name="Content Placeholder 11">
            <a:extLst>
              <a:ext uri="{FF2B5EF4-FFF2-40B4-BE49-F238E27FC236}">
                <a16:creationId xmlns:a16="http://schemas.microsoft.com/office/drawing/2014/main" id="{1DC3769A-EBF0-6B2E-4977-813AD22ED56E}"/>
              </a:ext>
            </a:extLst>
          </p:cNvPr>
          <p:cNvSpPr txBox="1">
            <a:spLocks/>
          </p:cNvSpPr>
          <p:nvPr/>
        </p:nvSpPr>
        <p:spPr>
          <a:xfrm>
            <a:off x="5842322" y="4797193"/>
            <a:ext cx="7835900" cy="1003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u="sng" dirty="0">
                <a:solidFill>
                  <a:srgbClr val="00B0F0"/>
                </a:solidFill>
              </a:rPr>
              <a:t>www.ici3d.org</a:t>
            </a:r>
          </a:p>
        </p:txBody>
      </p:sp>
    </p:spTree>
    <p:extLst>
      <p:ext uri="{BB962C8B-B14F-4D97-AF65-F5344CB8AC3E}">
        <p14:creationId xmlns:p14="http://schemas.microsoft.com/office/powerpoint/2010/main" val="102368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1">
            <a:extLst>
              <a:ext uri="{FF2B5EF4-FFF2-40B4-BE49-F238E27FC236}">
                <a16:creationId xmlns:a16="http://schemas.microsoft.com/office/drawing/2014/main" id="{34B546E9-9698-9B22-D97C-558A9632EE16}"/>
              </a:ext>
            </a:extLst>
          </p:cNvPr>
          <p:cNvSpPr txBox="1">
            <a:spLocks/>
          </p:cNvSpPr>
          <p:nvPr/>
        </p:nvSpPr>
        <p:spPr>
          <a:xfrm>
            <a:off x="5842322" y="4797193"/>
            <a:ext cx="7835900" cy="1003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800" u="sng" dirty="0">
                <a:solidFill>
                  <a:srgbClr val="00B0F0"/>
                </a:solidFill>
              </a:rPr>
              <a:t>www.E2M2.org</a:t>
            </a:r>
          </a:p>
        </p:txBody>
      </p:sp>
      <p:sp>
        <p:nvSpPr>
          <p:cNvPr id="5" name="Title 1">
            <a:extLst>
              <a:ext uri="{FF2B5EF4-FFF2-40B4-BE49-F238E27FC236}">
                <a16:creationId xmlns:a16="http://schemas.microsoft.com/office/drawing/2014/main" id="{DC3D1206-4486-D8B5-2B11-163A7EC55BD2}"/>
              </a:ext>
            </a:extLst>
          </p:cNvPr>
          <p:cNvSpPr txBox="1">
            <a:spLocks/>
          </p:cNvSpPr>
          <p:nvPr/>
        </p:nvSpPr>
        <p:spPr>
          <a:xfrm>
            <a:off x="4848428" y="605771"/>
            <a:ext cx="7048500" cy="13620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Ecological and Epidemiological Modeling in Madagascar</a:t>
            </a:r>
          </a:p>
        </p:txBody>
      </p:sp>
      <p:sp>
        <p:nvSpPr>
          <p:cNvPr id="6" name="Content Placeholder 2">
            <a:extLst>
              <a:ext uri="{FF2B5EF4-FFF2-40B4-BE49-F238E27FC236}">
                <a16:creationId xmlns:a16="http://schemas.microsoft.com/office/drawing/2014/main" id="{802EA6A2-3C02-A19C-8D4C-47E42A87ACD1}"/>
              </a:ext>
            </a:extLst>
          </p:cNvPr>
          <p:cNvSpPr txBox="1">
            <a:spLocks/>
          </p:cNvSpPr>
          <p:nvPr/>
        </p:nvSpPr>
        <p:spPr>
          <a:xfrm>
            <a:off x="139321" y="5418116"/>
            <a:ext cx="8331957" cy="26305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500" b="1" i="1" dirty="0">
              <a:solidFill>
                <a:schemeClr val="bg1"/>
              </a:solidFill>
            </a:endParaRPr>
          </a:p>
          <a:p>
            <a:pPr marL="0" indent="0">
              <a:buNone/>
            </a:pPr>
            <a:r>
              <a:rPr lang="en-US" sz="2500" dirty="0">
                <a:solidFill>
                  <a:schemeClr val="bg1"/>
                </a:solidFill>
              </a:rPr>
              <a:t>Photo: January 2023, </a:t>
            </a:r>
            <a:r>
              <a:rPr lang="en-US" sz="2500" dirty="0" err="1">
                <a:solidFill>
                  <a:schemeClr val="bg1"/>
                </a:solidFill>
              </a:rPr>
              <a:t>Ranomafana</a:t>
            </a:r>
            <a:r>
              <a:rPr lang="en-US" sz="2500" dirty="0">
                <a:solidFill>
                  <a:schemeClr val="bg1"/>
                </a:solidFill>
              </a:rPr>
              <a:t> National Park, Madagascar</a:t>
            </a:r>
          </a:p>
          <a:p>
            <a:pPr marL="0" indent="0">
              <a:buNone/>
            </a:pPr>
            <a:r>
              <a:rPr lang="en-US" sz="2500" dirty="0">
                <a:solidFill>
                  <a:schemeClr val="bg1"/>
                </a:solidFill>
              </a:rPr>
              <a:t>Next Clinic: March 2024, </a:t>
            </a:r>
            <a:r>
              <a:rPr lang="en-US" sz="2500" dirty="0" err="1">
                <a:solidFill>
                  <a:schemeClr val="bg1"/>
                </a:solidFill>
              </a:rPr>
              <a:t>Mantasoa</a:t>
            </a:r>
            <a:r>
              <a:rPr lang="en-US" sz="2500" dirty="0">
                <a:solidFill>
                  <a:schemeClr val="bg1"/>
                </a:solidFill>
              </a:rPr>
              <a:t>, Madagascar</a:t>
            </a:r>
            <a:endParaRPr lang="en-US" sz="2500" b="1" dirty="0">
              <a:solidFill>
                <a:schemeClr val="bg1"/>
              </a:solidFill>
            </a:endParaRPr>
          </a:p>
        </p:txBody>
      </p:sp>
      <p:pic>
        <p:nvPicPr>
          <p:cNvPr id="9" name="Picture 8" descr="A group of people posing for a photo&#10;&#10;Description automatically generated">
            <a:extLst>
              <a:ext uri="{FF2B5EF4-FFF2-40B4-BE49-F238E27FC236}">
                <a16:creationId xmlns:a16="http://schemas.microsoft.com/office/drawing/2014/main" id="{177BDE97-FAB0-0595-8F1A-F56402F2E253}"/>
              </a:ext>
            </a:extLst>
          </p:cNvPr>
          <p:cNvPicPr>
            <a:picLocks noChangeAspect="1"/>
          </p:cNvPicPr>
          <p:nvPr/>
        </p:nvPicPr>
        <p:blipFill rotWithShape="1">
          <a:blip r:embed="rId2"/>
          <a:srcRect t="21371"/>
          <a:stretch/>
        </p:blipFill>
        <p:spPr>
          <a:xfrm>
            <a:off x="258590" y="2321781"/>
            <a:ext cx="6173718" cy="3428271"/>
          </a:xfrm>
          <a:prstGeom prst="rect">
            <a:avLst/>
          </a:prstGeom>
        </p:spPr>
      </p:pic>
      <p:pic>
        <p:nvPicPr>
          <p:cNvPr id="11" name="Picture 10" descr="A diagram of a cat&#10;&#10;Description automatically generated">
            <a:extLst>
              <a:ext uri="{FF2B5EF4-FFF2-40B4-BE49-F238E27FC236}">
                <a16:creationId xmlns:a16="http://schemas.microsoft.com/office/drawing/2014/main" id="{2B829C63-4DFB-8A27-EB6B-DE58DD5D82DE}"/>
              </a:ext>
            </a:extLst>
          </p:cNvPr>
          <p:cNvPicPr>
            <a:picLocks noChangeAspect="1"/>
          </p:cNvPicPr>
          <p:nvPr/>
        </p:nvPicPr>
        <p:blipFill>
          <a:blip r:embed="rId3"/>
          <a:stretch>
            <a:fillRect/>
          </a:stretch>
        </p:blipFill>
        <p:spPr>
          <a:xfrm>
            <a:off x="465663" y="105109"/>
            <a:ext cx="2486455" cy="2166230"/>
          </a:xfrm>
          <a:prstGeom prst="rect">
            <a:avLst/>
          </a:prstGeom>
        </p:spPr>
      </p:pic>
      <p:sp>
        <p:nvSpPr>
          <p:cNvPr id="12" name="Title 1">
            <a:extLst>
              <a:ext uri="{FF2B5EF4-FFF2-40B4-BE49-F238E27FC236}">
                <a16:creationId xmlns:a16="http://schemas.microsoft.com/office/drawing/2014/main" id="{FE01D758-A56C-6295-DEA4-B80260C283AE}"/>
              </a:ext>
            </a:extLst>
          </p:cNvPr>
          <p:cNvSpPr txBox="1">
            <a:spLocks/>
          </p:cNvSpPr>
          <p:nvPr/>
        </p:nvSpPr>
        <p:spPr>
          <a:xfrm>
            <a:off x="2952118" y="605771"/>
            <a:ext cx="7048500" cy="136207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rPr>
              <a:t>E</a:t>
            </a:r>
            <a:r>
              <a:rPr lang="en-US" sz="6000" b="1" baseline="30000" dirty="0">
                <a:solidFill>
                  <a:schemeClr val="bg1"/>
                </a:solidFill>
              </a:rPr>
              <a:t>2</a:t>
            </a:r>
            <a:r>
              <a:rPr lang="en-US" sz="6000" b="1" dirty="0">
                <a:solidFill>
                  <a:schemeClr val="bg1"/>
                </a:solidFill>
              </a:rPr>
              <a:t>M</a:t>
            </a:r>
            <a:r>
              <a:rPr lang="en-US" sz="6000" b="1" baseline="30000" dirty="0">
                <a:solidFill>
                  <a:schemeClr val="bg1"/>
                </a:solidFill>
              </a:rPr>
              <a:t>2</a:t>
            </a:r>
            <a:r>
              <a:rPr lang="en-US" sz="6000" b="1" dirty="0">
                <a:solidFill>
                  <a:schemeClr val="bg1"/>
                </a:solidFill>
              </a:rPr>
              <a:t>:</a:t>
            </a:r>
          </a:p>
        </p:txBody>
      </p:sp>
    </p:spTree>
    <p:extLst>
      <p:ext uri="{BB962C8B-B14F-4D97-AF65-F5344CB8AC3E}">
        <p14:creationId xmlns:p14="http://schemas.microsoft.com/office/powerpoint/2010/main" val="233093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ECD7-4B7E-04B8-C378-8768C171D01F}"/>
              </a:ext>
            </a:extLst>
          </p:cNvPr>
          <p:cNvSpPr>
            <a:spLocks noGrp="1"/>
          </p:cNvSpPr>
          <p:nvPr>
            <p:ph type="title"/>
          </p:nvPr>
        </p:nvSpPr>
        <p:spPr/>
        <p:txBody>
          <a:bodyPr/>
          <a:lstStyle/>
          <a:p>
            <a:r>
              <a:rPr lang="en-US" dirty="0">
                <a:solidFill>
                  <a:schemeClr val="bg1"/>
                </a:solidFill>
              </a:rPr>
              <a:t>What is global health?</a:t>
            </a:r>
          </a:p>
        </p:txBody>
      </p:sp>
      <p:sp>
        <p:nvSpPr>
          <p:cNvPr id="3" name="Content Placeholder 2">
            <a:extLst>
              <a:ext uri="{FF2B5EF4-FFF2-40B4-BE49-F238E27FC236}">
                <a16:creationId xmlns:a16="http://schemas.microsoft.com/office/drawing/2014/main" id="{C4319081-22B4-771C-C89F-412AFBEFC8B1}"/>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 income countries (LMICs)</a:t>
            </a:r>
            <a:endParaRPr lang="en-US" dirty="0"/>
          </a:p>
        </p:txBody>
      </p:sp>
      <p:sp>
        <p:nvSpPr>
          <p:cNvPr id="4" name="Rectangle 3">
            <a:extLst>
              <a:ext uri="{FF2B5EF4-FFF2-40B4-BE49-F238E27FC236}">
                <a16:creationId xmlns:a16="http://schemas.microsoft.com/office/drawing/2014/main" id="{2DD50C57-1764-8664-6D43-4B6A21503802}"/>
              </a:ext>
            </a:extLst>
          </p:cNvPr>
          <p:cNvSpPr/>
          <p:nvPr/>
        </p:nvSpPr>
        <p:spPr>
          <a:xfrm>
            <a:off x="673100" y="2260600"/>
            <a:ext cx="10985500" cy="39163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431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ECD7-4B7E-04B8-C378-8768C171D01F}"/>
              </a:ext>
            </a:extLst>
          </p:cNvPr>
          <p:cNvSpPr>
            <a:spLocks noGrp="1"/>
          </p:cNvSpPr>
          <p:nvPr>
            <p:ph type="title"/>
          </p:nvPr>
        </p:nvSpPr>
        <p:spPr/>
        <p:txBody>
          <a:bodyPr/>
          <a:lstStyle/>
          <a:p>
            <a:r>
              <a:rPr lang="en-US" dirty="0">
                <a:solidFill>
                  <a:schemeClr val="bg1"/>
                </a:solidFill>
              </a:rPr>
              <a:t>What is global health?</a:t>
            </a:r>
          </a:p>
        </p:txBody>
      </p:sp>
      <p:sp>
        <p:nvSpPr>
          <p:cNvPr id="3" name="Content Placeholder 2">
            <a:extLst>
              <a:ext uri="{FF2B5EF4-FFF2-40B4-BE49-F238E27FC236}">
                <a16:creationId xmlns:a16="http://schemas.microsoft.com/office/drawing/2014/main" id="{C4319081-22B4-771C-C89F-412AFBEFC8B1}"/>
              </a:ext>
            </a:extLst>
          </p:cNvPr>
          <p:cNvSpPr>
            <a:spLocks noGrp="1"/>
          </p:cNvSpPr>
          <p:nvPr>
            <p:ph idx="1"/>
          </p:nvPr>
        </p:nvSpPr>
        <p:spPr/>
        <p:txBody>
          <a:bodyPr>
            <a:normAutofit fontScale="92500" lnSpcReduction="10000"/>
          </a:bodyPr>
          <a:lstStyle/>
          <a:p>
            <a:pPr algn="l"/>
            <a:r>
              <a:rPr lang="en-US" b="0" i="0" u="none" strike="noStrike" dirty="0">
                <a:solidFill>
                  <a:srgbClr val="202122"/>
                </a:solidFill>
                <a:effectLst/>
                <a:latin typeface="Arial" panose="020B0604020202020204" pitchFamily="34" charset="0"/>
              </a:rPr>
              <a:t>the health of the populations in the worldwide context (WHO 2006)</a:t>
            </a:r>
          </a:p>
          <a:p>
            <a:pPr algn="l"/>
            <a:r>
              <a:rPr lang="en-US" dirty="0">
                <a:solidFill>
                  <a:srgbClr val="202122"/>
                </a:solidFill>
                <a:latin typeface="Arial" panose="020B0604020202020204" pitchFamily="34" charset="0"/>
              </a:rPr>
              <a:t>an</a:t>
            </a:r>
            <a:r>
              <a:rPr lang="en-US" b="0" i="0" u="none" strike="noStrike" dirty="0">
                <a:solidFill>
                  <a:srgbClr val="202122"/>
                </a:solidFill>
                <a:effectLst/>
                <a:latin typeface="Arial" panose="020B0604020202020204" pitchFamily="34" charset="0"/>
              </a:rPr>
              <a:t> area of study, research, and practice that places a priority on improving health and achieving equity in health for all people worldwide</a:t>
            </a:r>
          </a:p>
          <a:p>
            <a:pPr algn="l"/>
            <a:r>
              <a:rPr lang="en-US" dirty="0">
                <a:solidFill>
                  <a:srgbClr val="202122"/>
                </a:solidFill>
                <a:latin typeface="Arial" panose="020B0604020202020204" pitchFamily="34" charset="0"/>
              </a:rPr>
              <a:t>focus on </a:t>
            </a:r>
            <a:r>
              <a:rPr lang="en-US" b="0" i="0" u="none" strike="noStrike" dirty="0">
                <a:solidFill>
                  <a:srgbClr val="202122"/>
                </a:solidFill>
                <a:effectLst/>
                <a:latin typeface="Arial" panose="020B0604020202020204" pitchFamily="34" charset="0"/>
              </a:rPr>
              <a:t>problems that transcend national borders or have a global political and economic impact are often emphasized (reduction of disparities, protection against global threats)</a:t>
            </a:r>
          </a:p>
          <a:p>
            <a:pPr lvl="1"/>
            <a:r>
              <a:rPr lang="en-US" b="0" i="0" u="none" strike="noStrike" dirty="0">
                <a:solidFill>
                  <a:srgbClr val="202122"/>
                </a:solidFill>
                <a:effectLst/>
                <a:latin typeface="Arial" panose="020B0604020202020204" pitchFamily="34" charset="0"/>
              </a:rPr>
              <a:t>e.g. COVID (vaccination), polio eradication</a:t>
            </a:r>
          </a:p>
          <a:p>
            <a:pPr algn="l"/>
            <a:r>
              <a:rPr lang="en-US" b="0" i="0" u="none" strike="noStrike" dirty="0">
                <a:solidFill>
                  <a:srgbClr val="202122"/>
                </a:solidFill>
                <a:effectLst/>
                <a:latin typeface="Arial" panose="020B0604020202020204" pitchFamily="34" charset="0"/>
              </a:rPr>
              <a:t>Different from international health, the branch of public health focused on foreign aid efforts led by high </a:t>
            </a:r>
            <a:r>
              <a:rPr lang="en-US" dirty="0">
                <a:solidFill>
                  <a:srgbClr val="202122"/>
                </a:solidFill>
                <a:latin typeface="Arial" panose="020B0604020202020204" pitchFamily="34" charset="0"/>
              </a:rPr>
              <a:t>income countries to improve health improve health in low- and middle-income countries (LMICs)</a:t>
            </a:r>
            <a:endParaRPr lang="en-US" dirty="0"/>
          </a:p>
        </p:txBody>
      </p:sp>
    </p:spTree>
    <p:extLst>
      <p:ext uri="{BB962C8B-B14F-4D97-AF65-F5344CB8AC3E}">
        <p14:creationId xmlns:p14="http://schemas.microsoft.com/office/powerpoint/2010/main" val="1322103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ECD7-4B7E-04B8-C378-8768C171D01F}"/>
              </a:ext>
            </a:extLst>
          </p:cNvPr>
          <p:cNvSpPr>
            <a:spLocks noGrp="1"/>
          </p:cNvSpPr>
          <p:nvPr>
            <p:ph type="title"/>
          </p:nvPr>
        </p:nvSpPr>
        <p:spPr/>
        <p:txBody>
          <a:bodyPr/>
          <a:lstStyle/>
          <a:p>
            <a:pPr algn="ctr"/>
            <a:r>
              <a:rPr lang="en-US" dirty="0">
                <a:solidFill>
                  <a:schemeClr val="bg1"/>
                </a:solidFill>
              </a:rPr>
              <a:t>What are the major threats to global health? </a:t>
            </a:r>
            <a:r>
              <a:rPr lang="en-US" sz="3000" dirty="0">
                <a:solidFill>
                  <a:schemeClr val="bg1"/>
                </a:solidFill>
              </a:rPr>
              <a:t>(e.g. globally, the leading causes of death)</a:t>
            </a:r>
          </a:p>
        </p:txBody>
      </p:sp>
      <p:sp>
        <p:nvSpPr>
          <p:cNvPr id="5" name="Content Placeholder 4">
            <a:extLst>
              <a:ext uri="{FF2B5EF4-FFF2-40B4-BE49-F238E27FC236}">
                <a16:creationId xmlns:a16="http://schemas.microsoft.com/office/drawing/2014/main" id="{8139DCBE-B44F-6185-921E-25A17246B9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8066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8A7762E6-442A-236B-9704-2733EBD86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346" y="1825625"/>
            <a:ext cx="56593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79" y="71009"/>
            <a:ext cx="8735439" cy="6715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865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8A7762E6-442A-236B-9704-2733EBD86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346" y="1825625"/>
            <a:ext cx="56593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79" y="71009"/>
            <a:ext cx="8735439" cy="671598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72EE607-FD6E-F3F2-F5F2-115ABBB2D7CA}"/>
              </a:ext>
            </a:extLst>
          </p:cNvPr>
          <p:cNvSpPr/>
          <p:nvPr/>
        </p:nvSpPr>
        <p:spPr>
          <a:xfrm>
            <a:off x="7361141" y="612633"/>
            <a:ext cx="3871609" cy="3388661"/>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93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 with red and orange shades&#10;&#10;Description automatically generated">
            <a:extLst>
              <a:ext uri="{FF2B5EF4-FFF2-40B4-BE49-F238E27FC236}">
                <a16:creationId xmlns:a16="http://schemas.microsoft.com/office/drawing/2014/main" id="{77F7CDB8-AB83-4D5A-B700-9A690A9F8141}"/>
              </a:ext>
            </a:extLst>
          </p:cNvPr>
          <p:cNvPicPr>
            <a:picLocks noGrp="1" noChangeAspect="1"/>
          </p:cNvPicPr>
          <p:nvPr>
            <p:ph idx="1"/>
          </p:nvPr>
        </p:nvPicPr>
        <p:blipFill>
          <a:blip r:embed="rId2"/>
          <a:stretch>
            <a:fillRect/>
          </a:stretch>
        </p:blipFill>
        <p:spPr>
          <a:xfrm>
            <a:off x="2315763" y="60422"/>
            <a:ext cx="8747829" cy="6797578"/>
          </a:xfrm>
        </p:spPr>
      </p:pic>
      <p:sp>
        <p:nvSpPr>
          <p:cNvPr id="8" name="Title 1">
            <a:extLst>
              <a:ext uri="{FF2B5EF4-FFF2-40B4-BE49-F238E27FC236}">
                <a16:creationId xmlns:a16="http://schemas.microsoft.com/office/drawing/2014/main" id="{E0C590FA-DB01-1FEE-3E2D-F99610EC0BAD}"/>
              </a:ext>
            </a:extLst>
          </p:cNvPr>
          <p:cNvSpPr txBox="1">
            <a:spLocks/>
          </p:cNvSpPr>
          <p:nvPr/>
        </p:nvSpPr>
        <p:spPr>
          <a:xfrm>
            <a:off x="240564" y="-455833"/>
            <a:ext cx="2327539" cy="3253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rPr>
              <a:t>Global death rates are far from equitable.</a:t>
            </a:r>
          </a:p>
        </p:txBody>
      </p:sp>
    </p:spTree>
    <p:extLst>
      <p:ext uri="{BB962C8B-B14F-4D97-AF65-F5344CB8AC3E}">
        <p14:creationId xmlns:p14="http://schemas.microsoft.com/office/powerpoint/2010/main" val="3485947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 with red and orange shades&#10;&#10;Description automatically generated">
            <a:extLst>
              <a:ext uri="{FF2B5EF4-FFF2-40B4-BE49-F238E27FC236}">
                <a16:creationId xmlns:a16="http://schemas.microsoft.com/office/drawing/2014/main" id="{77F7CDB8-AB83-4D5A-B700-9A690A9F8141}"/>
              </a:ext>
            </a:extLst>
          </p:cNvPr>
          <p:cNvPicPr>
            <a:picLocks noGrp="1" noChangeAspect="1"/>
          </p:cNvPicPr>
          <p:nvPr>
            <p:ph idx="1"/>
          </p:nvPr>
        </p:nvPicPr>
        <p:blipFill>
          <a:blip r:embed="rId2"/>
          <a:stretch>
            <a:fillRect/>
          </a:stretch>
        </p:blipFill>
        <p:spPr>
          <a:xfrm>
            <a:off x="2315763" y="60422"/>
            <a:ext cx="8747829" cy="6797578"/>
          </a:xfrm>
        </p:spPr>
      </p:pic>
      <p:sp>
        <p:nvSpPr>
          <p:cNvPr id="2" name="Title 1">
            <a:extLst>
              <a:ext uri="{FF2B5EF4-FFF2-40B4-BE49-F238E27FC236}">
                <a16:creationId xmlns:a16="http://schemas.microsoft.com/office/drawing/2014/main" id="{242CF881-270A-7417-F702-B599B298BCB7}"/>
              </a:ext>
            </a:extLst>
          </p:cNvPr>
          <p:cNvSpPr txBox="1">
            <a:spLocks/>
          </p:cNvSpPr>
          <p:nvPr/>
        </p:nvSpPr>
        <p:spPr>
          <a:xfrm>
            <a:off x="0" y="2620171"/>
            <a:ext cx="3677055" cy="32535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rPr>
              <a:t>We’re here to learn  how the field of ‘global health’ can intervene to reverse these trends.</a:t>
            </a:r>
          </a:p>
        </p:txBody>
      </p:sp>
      <p:sp>
        <p:nvSpPr>
          <p:cNvPr id="3" name="Title 1">
            <a:extLst>
              <a:ext uri="{FF2B5EF4-FFF2-40B4-BE49-F238E27FC236}">
                <a16:creationId xmlns:a16="http://schemas.microsoft.com/office/drawing/2014/main" id="{B692D5E3-DC9D-43D7-A909-22D26A3E0600}"/>
              </a:ext>
            </a:extLst>
          </p:cNvPr>
          <p:cNvSpPr txBox="1">
            <a:spLocks/>
          </p:cNvSpPr>
          <p:nvPr/>
        </p:nvSpPr>
        <p:spPr>
          <a:xfrm>
            <a:off x="240564" y="-455833"/>
            <a:ext cx="2327539" cy="3253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rPr>
              <a:t>Global death rates are far from equitable.</a:t>
            </a:r>
          </a:p>
        </p:txBody>
      </p:sp>
    </p:spTree>
    <p:extLst>
      <p:ext uri="{BB962C8B-B14F-4D97-AF65-F5344CB8AC3E}">
        <p14:creationId xmlns:p14="http://schemas.microsoft.com/office/powerpoint/2010/main" val="112829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516135"/>
            <a:ext cx="10515600" cy="4351338"/>
          </a:xfrm>
        </p:spPr>
        <p:txBody>
          <a:bodyPr>
            <a:normAutofit/>
          </a:bodyPr>
          <a:lstStyle/>
          <a:p>
            <a:r>
              <a:rPr lang="en-US" sz="3200" dirty="0">
                <a:solidFill>
                  <a:schemeClr val="bg1"/>
                </a:solidFill>
              </a:rPr>
              <a:t>To explain what we’re doing here</a:t>
            </a:r>
          </a:p>
          <a:p>
            <a:endParaRPr lang="en-US" sz="3200" dirty="0">
              <a:solidFill>
                <a:schemeClr val="bg1"/>
              </a:solidFill>
            </a:endParaRPr>
          </a:p>
        </p:txBody>
      </p:sp>
    </p:spTree>
    <p:extLst>
      <p:ext uri="{BB962C8B-B14F-4D97-AF65-F5344CB8AC3E}">
        <p14:creationId xmlns:p14="http://schemas.microsoft.com/office/powerpoint/2010/main" val="2880080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people with different colored lines&#10;&#10;Description automatically generated">
            <a:extLst>
              <a:ext uri="{FF2B5EF4-FFF2-40B4-BE49-F238E27FC236}">
                <a16:creationId xmlns:a16="http://schemas.microsoft.com/office/drawing/2014/main" id="{50853124-3DCE-D099-46D7-8E92AA753049}"/>
              </a:ext>
            </a:extLst>
          </p:cNvPr>
          <p:cNvPicPr>
            <a:picLocks noChangeAspect="1"/>
          </p:cNvPicPr>
          <p:nvPr/>
        </p:nvPicPr>
        <p:blipFill>
          <a:blip r:embed="rId2"/>
          <a:stretch>
            <a:fillRect/>
          </a:stretch>
        </p:blipFill>
        <p:spPr>
          <a:xfrm>
            <a:off x="1778000" y="0"/>
            <a:ext cx="8636000" cy="6858000"/>
          </a:xfrm>
          <a:prstGeom prst="rect">
            <a:avLst/>
          </a:prstGeom>
        </p:spPr>
      </p:pic>
    </p:spTree>
    <p:extLst>
      <p:ext uri="{BB962C8B-B14F-4D97-AF65-F5344CB8AC3E}">
        <p14:creationId xmlns:p14="http://schemas.microsoft.com/office/powerpoint/2010/main" val="4260195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8A7762E6-442A-236B-9704-2733EBD866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6346" y="1825625"/>
            <a:ext cx="5659307"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279" y="71009"/>
            <a:ext cx="8735439" cy="671598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72EE607-FD6E-F3F2-F5F2-115ABBB2D7CA}"/>
              </a:ext>
            </a:extLst>
          </p:cNvPr>
          <p:cNvSpPr/>
          <p:nvPr/>
        </p:nvSpPr>
        <p:spPr>
          <a:xfrm>
            <a:off x="7361141" y="612633"/>
            <a:ext cx="3871609" cy="3388661"/>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971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ree map of causes of death globally in 2019, with non-communicable diseases in blue, communicable or infectious diseases in red, and injuries in green. The most common causes of deaths are non-communicable diseases such as heart diseases and cancers, while injuries and especially deaths from violence are rare.">
            <a:extLst>
              <a:ext uri="{FF2B5EF4-FFF2-40B4-BE49-F238E27FC236}">
                <a16:creationId xmlns:a16="http://schemas.microsoft.com/office/drawing/2014/main" id="{1D60218D-565D-D460-AE12-4331621417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948"/>
          <a:stretch/>
        </p:blipFill>
        <p:spPr bwMode="auto">
          <a:xfrm>
            <a:off x="6965004" y="71009"/>
            <a:ext cx="3498714" cy="671598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72EE607-FD6E-F3F2-F5F2-115ABBB2D7CA}"/>
              </a:ext>
            </a:extLst>
          </p:cNvPr>
          <p:cNvSpPr/>
          <p:nvPr/>
        </p:nvSpPr>
        <p:spPr>
          <a:xfrm>
            <a:off x="7361141" y="612633"/>
            <a:ext cx="3871609" cy="3388661"/>
          </a:xfrm>
          <a:prstGeom prst="ellipse">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E6B3DE5-4D06-E2F1-2025-38B0000B84DF}"/>
              </a:ext>
            </a:extLst>
          </p:cNvPr>
          <p:cNvSpPr txBox="1">
            <a:spLocks/>
          </p:cNvSpPr>
          <p:nvPr/>
        </p:nvSpPr>
        <p:spPr>
          <a:xfrm>
            <a:off x="959250" y="1992780"/>
            <a:ext cx="4741159" cy="9627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500" b="1" kern="0" dirty="0">
                <a:solidFill>
                  <a:schemeClr val="bg1"/>
                </a:solidFill>
                <a:effectLst/>
                <a:latin typeface="Arial" panose="020B0604020202020204" pitchFamily="34" charset="0"/>
                <a:ea typeface="Times New Roman" panose="02020603050405020304" pitchFamily="18" charset="0"/>
              </a:rPr>
              <a:t>BIOS27816: </a:t>
            </a:r>
          </a:p>
          <a:p>
            <a:pPr marL="0" indent="0" algn="ctr">
              <a:buNone/>
            </a:pPr>
            <a:r>
              <a:rPr lang="en-US" sz="3500" b="1" kern="0" dirty="0">
                <a:solidFill>
                  <a:schemeClr val="bg1"/>
                </a:solidFill>
                <a:effectLst/>
                <a:latin typeface="Arial" panose="020B0604020202020204" pitchFamily="34" charset="0"/>
                <a:ea typeface="Times New Roman" panose="02020603050405020304" pitchFamily="18" charset="0"/>
              </a:rPr>
              <a:t>Population biology of infectious diseases of global health concern</a:t>
            </a:r>
            <a:r>
              <a:rPr lang="en-US" sz="3500" dirty="0">
                <a:solidFill>
                  <a:schemeClr val="bg1"/>
                </a:solidFill>
                <a:effectLst/>
              </a:rPr>
              <a:t> </a:t>
            </a:r>
            <a:endParaRPr lang="en-US" sz="3500" dirty="0">
              <a:solidFill>
                <a:schemeClr val="bg1"/>
              </a:solidFill>
            </a:endParaRPr>
          </a:p>
        </p:txBody>
      </p:sp>
    </p:spTree>
    <p:extLst>
      <p:ext uri="{BB962C8B-B14F-4D97-AF65-F5344CB8AC3E}">
        <p14:creationId xmlns:p14="http://schemas.microsoft.com/office/powerpoint/2010/main" val="1351549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solidFill>
                  <a:schemeClr val="bg1"/>
                </a:solidFill>
              </a:rPr>
              <a:t>Parasite:  an organism that lives in or on another organism and benefits at the expense of others.</a:t>
            </a:r>
          </a:p>
          <a:p>
            <a:pPr lvl="1"/>
            <a:r>
              <a:rPr lang="en-US" dirty="0">
                <a:solidFill>
                  <a:schemeClr val="bg1"/>
                </a:solidFill>
              </a:rPr>
              <a:t>Ex: helminths (parasitic worms: tapeworms, roundworms, hookworms), ectoparasites (ticks, fleas)</a:t>
            </a:r>
          </a:p>
        </p:txBody>
      </p:sp>
      <p:sp>
        <p:nvSpPr>
          <p:cNvPr id="6" name="Title 1">
            <a:extLst>
              <a:ext uri="{FF2B5EF4-FFF2-40B4-BE49-F238E27FC236}">
                <a16:creationId xmlns:a16="http://schemas.microsoft.com/office/drawing/2014/main" id="{390C763D-2949-32F2-D964-4234D6DEDA9A}"/>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cs typeface="Calibri" panose="020F0502020204030204" pitchFamily="34" charset="0"/>
              </a:rPr>
              <a:t>Parasites and Pathogens</a:t>
            </a:r>
          </a:p>
        </p:txBody>
      </p:sp>
      <p:pic>
        <p:nvPicPr>
          <p:cNvPr id="14338" name="Picture 2" descr="Tapeworm cancer spreads to Colombian man">
            <a:extLst>
              <a:ext uri="{FF2B5EF4-FFF2-40B4-BE49-F238E27FC236}">
                <a16:creationId xmlns:a16="http://schemas.microsoft.com/office/drawing/2014/main" id="{457E1459-23EE-A51F-66BA-EBCBA1973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16394"/>
            <a:ext cx="3142861" cy="23571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0" name="Picture 4" descr="Foot Showing Hookworm | Wellcome Collection">
            <a:extLst>
              <a:ext uri="{FF2B5EF4-FFF2-40B4-BE49-F238E27FC236}">
                <a16:creationId xmlns:a16="http://schemas.microsoft.com/office/drawing/2014/main" id="{CA84813E-6C1A-F86B-F82C-F4938FC19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0416" y="3501232"/>
            <a:ext cx="3390900" cy="2400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2" name="Picture 6" descr="How To Avoid Ticks — And What To Do If You Get Bitten : Shots - Health News  : NPR">
            <a:extLst>
              <a:ext uri="{FF2B5EF4-FFF2-40B4-BE49-F238E27FC236}">
                <a16:creationId xmlns:a16="http://schemas.microsoft.com/office/drawing/2014/main" id="{3E26DC99-3721-C7E8-4A40-B057E6F48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0671" y="3501232"/>
            <a:ext cx="3653202" cy="24002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083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pPr algn="ctr"/>
            <a:r>
              <a:rPr lang="en-US" sz="3600" dirty="0">
                <a:solidFill>
                  <a:schemeClr val="bg1"/>
                </a:solidFill>
                <a:latin typeface="Calibri" panose="020F0502020204030204" pitchFamily="34" charset="0"/>
                <a:cs typeface="Calibri" panose="020F0502020204030204" pitchFamily="34" charset="0"/>
              </a:rPr>
              <a:t>Parasites and Pathogens</a:t>
            </a:r>
          </a:p>
        </p:txBody>
      </p:sp>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solidFill>
                  <a:schemeClr val="bg1"/>
                </a:solidFill>
              </a:rPr>
              <a:t>Parasite:  an organism that lives in or on another organism and benefits at the expense of others.</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virus, protozoan</a:t>
            </a:r>
          </a:p>
        </p:txBody>
      </p:sp>
    </p:spTree>
    <p:extLst>
      <p:ext uri="{BB962C8B-B14F-4D97-AF65-F5344CB8AC3E}">
        <p14:creationId xmlns:p14="http://schemas.microsoft.com/office/powerpoint/2010/main" val="2748362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solidFill>
                  <a:schemeClr val="bg1"/>
                </a:solidFill>
              </a:rPr>
              <a:t>Parasite:  an organism that lives in or on another organism and benefits at the expense of others.</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55795"/>
            <a:ext cx="304589" cy="2683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24130"/>
            <a:ext cx="2848948" cy="707886"/>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Yersinia pestis</a:t>
            </a:r>
          </a:p>
          <a:p>
            <a:r>
              <a:rPr lang="en-US" sz="2000" dirty="0">
                <a:solidFill>
                  <a:schemeClr val="bg1"/>
                </a:solidFill>
              </a:rPr>
              <a:t>Disease: Plague</a:t>
            </a:r>
          </a:p>
        </p:txBody>
      </p:sp>
      <p:sp>
        <p:nvSpPr>
          <p:cNvPr id="8" name="Title 1">
            <a:extLst>
              <a:ext uri="{FF2B5EF4-FFF2-40B4-BE49-F238E27FC236}">
                <a16:creationId xmlns:a16="http://schemas.microsoft.com/office/drawing/2014/main" id="{A7038B1C-4408-0230-ADEB-DB5410680E77}"/>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solidFill>
                  <a:schemeClr val="bg1"/>
                </a:solidFill>
                <a:latin typeface="Calibri" panose="020F0502020204030204" pitchFamily="34" charset="0"/>
                <a:cs typeface="Calibri" panose="020F0502020204030204" pitchFamily="34" charset="0"/>
              </a:rPr>
              <a:t>Parasites and Pathogens</a:t>
            </a:r>
            <a:endParaRPr lang="en-US" sz="3600" dirty="0">
              <a:solidFill>
                <a:schemeClr val="bg1"/>
              </a:solidFill>
              <a:latin typeface="Calibri" panose="020F0502020204030204" pitchFamily="34" charset="0"/>
              <a:cs typeface="Calibri" panose="020F0502020204030204" pitchFamily="34" charset="0"/>
            </a:endParaRPr>
          </a:p>
        </p:txBody>
      </p:sp>
      <p:pic>
        <p:nvPicPr>
          <p:cNvPr id="18" name="Picture 17" descr="Text&#10;&#10;Description automatically generated">
            <a:extLst>
              <a:ext uri="{FF2B5EF4-FFF2-40B4-BE49-F238E27FC236}">
                <a16:creationId xmlns:a16="http://schemas.microsoft.com/office/drawing/2014/main" id="{9B85A305-8B0D-EEAA-F7B9-94190465EB11}"/>
              </a:ext>
            </a:extLst>
          </p:cNvPr>
          <p:cNvPicPr>
            <a:picLocks noChangeAspect="1"/>
          </p:cNvPicPr>
          <p:nvPr/>
        </p:nvPicPr>
        <p:blipFill>
          <a:blip r:embed="rId3"/>
          <a:stretch>
            <a:fillRect/>
          </a:stretch>
        </p:blipFill>
        <p:spPr>
          <a:xfrm>
            <a:off x="9224864" y="2700031"/>
            <a:ext cx="2848948" cy="4001096"/>
          </a:xfrm>
          <a:prstGeom prst="rect">
            <a:avLst/>
          </a:prstGeom>
        </p:spPr>
      </p:pic>
    </p:spTree>
    <p:extLst>
      <p:ext uri="{BB962C8B-B14F-4D97-AF65-F5344CB8AC3E}">
        <p14:creationId xmlns:p14="http://schemas.microsoft.com/office/powerpoint/2010/main" val="2105956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solidFill>
                  <a:schemeClr val="bg1"/>
                </a:solidFill>
              </a:rPr>
              <a:t>Parasite:  an organism that lives in or on another organism and benefits at the expense of others.</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930440"/>
            <a:ext cx="304589" cy="2683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98775"/>
            <a:ext cx="2848948" cy="707886"/>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Yersinia pestis</a:t>
            </a:r>
          </a:p>
          <a:p>
            <a:r>
              <a:rPr lang="en-US" sz="2000" dirty="0">
                <a:solidFill>
                  <a:schemeClr val="bg1"/>
                </a:solidFill>
              </a:rPr>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930440"/>
            <a:ext cx="0" cy="622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621527"/>
            <a:ext cx="2848948" cy="707886"/>
          </a:xfrm>
          <a:prstGeom prst="rect">
            <a:avLst/>
          </a:prstGeom>
          <a:noFill/>
        </p:spPr>
        <p:txBody>
          <a:bodyPr wrap="square">
            <a:spAutoFit/>
          </a:bodyPr>
          <a:lstStyle/>
          <a:p>
            <a:r>
              <a:rPr lang="en-US" sz="2000" dirty="0">
                <a:solidFill>
                  <a:schemeClr val="bg1"/>
                </a:solidFill>
              </a:rPr>
              <a:t>Pathogen: SARS-CoV-2</a:t>
            </a:r>
          </a:p>
          <a:p>
            <a:r>
              <a:rPr lang="en-US" sz="2000" dirty="0">
                <a:solidFill>
                  <a:schemeClr val="bg1"/>
                </a:solidFill>
              </a:rPr>
              <a:t>Disease: COVID-19</a:t>
            </a:r>
          </a:p>
        </p:txBody>
      </p:sp>
      <p:pic>
        <p:nvPicPr>
          <p:cNvPr id="6" name="Picture 6" descr="Centers for Disease Control and Prevention">
            <a:extLst>
              <a:ext uri="{FF2B5EF4-FFF2-40B4-BE49-F238E27FC236}">
                <a16:creationId xmlns:a16="http://schemas.microsoft.com/office/drawing/2014/main" id="{2D1F9869-190C-79E3-FF8A-F2FFDE1BB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785602" y="3666933"/>
            <a:ext cx="3290596" cy="2991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7F252849-41DA-A097-8A1F-55AD1EC7F3A6}"/>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1597738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BF2AAB-A668-1D3F-4C1B-EB5201D8D4DD}"/>
              </a:ext>
            </a:extLst>
          </p:cNvPr>
          <p:cNvSpPr>
            <a:spLocks noGrp="1"/>
          </p:cNvSpPr>
          <p:nvPr>
            <p:ph idx="1"/>
          </p:nvPr>
        </p:nvSpPr>
        <p:spPr>
          <a:xfrm>
            <a:off x="838200" y="1325563"/>
            <a:ext cx="10515600" cy="4351338"/>
          </a:xfrm>
        </p:spPr>
        <p:txBody>
          <a:bodyPr/>
          <a:lstStyle/>
          <a:p>
            <a:r>
              <a:rPr lang="en-US" dirty="0">
                <a:solidFill>
                  <a:schemeClr val="bg1"/>
                </a:solidFill>
              </a:rPr>
              <a:t>Parasite:  an organism that lives in or on another organism and benefits at the expense of others.</a:t>
            </a:r>
          </a:p>
          <a:p>
            <a:pPr lvl="1"/>
            <a:r>
              <a:rPr lang="en-US" dirty="0">
                <a:solidFill>
                  <a:schemeClr val="bg1"/>
                </a:solidFill>
              </a:rPr>
              <a:t>Ex: helminths (parasitic worms: tapeworms, roundworms, hookworms), ectoparasites (ticks, fleas)</a:t>
            </a:r>
          </a:p>
          <a:p>
            <a:r>
              <a:rPr lang="en-US" dirty="0">
                <a:solidFill>
                  <a:schemeClr val="bg1"/>
                </a:solidFill>
              </a:rPr>
              <a:t>Pathogen: a microorganism that can cause disease</a:t>
            </a:r>
          </a:p>
          <a:p>
            <a:pPr lvl="1"/>
            <a:r>
              <a:rPr lang="en-US" dirty="0">
                <a:solidFill>
                  <a:schemeClr val="bg1"/>
                </a:solidFill>
              </a:rPr>
              <a:t>Ex: bacterium, virus, protozoan</a:t>
            </a:r>
          </a:p>
        </p:txBody>
      </p:sp>
      <p:cxnSp>
        <p:nvCxnSpPr>
          <p:cNvPr id="3" name="Straight Arrow Connector 2">
            <a:extLst>
              <a:ext uri="{FF2B5EF4-FFF2-40B4-BE49-F238E27FC236}">
                <a16:creationId xmlns:a16="http://schemas.microsoft.com/office/drawing/2014/main" id="{F57ECCDB-A90F-F0EF-67A4-0FA98B639D96}"/>
              </a:ext>
            </a:extLst>
          </p:cNvPr>
          <p:cNvCxnSpPr>
            <a:cxnSpLocks/>
          </p:cNvCxnSpPr>
          <p:nvPr/>
        </p:nvCxnSpPr>
        <p:spPr>
          <a:xfrm flipV="1">
            <a:off x="1996751" y="3893118"/>
            <a:ext cx="304589" cy="26833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8B0591-9D74-F151-FBC0-2B5DB7308422}"/>
              </a:ext>
            </a:extLst>
          </p:cNvPr>
          <p:cNvSpPr txBox="1"/>
          <p:nvPr/>
        </p:nvSpPr>
        <p:spPr>
          <a:xfrm>
            <a:off x="360784" y="4161453"/>
            <a:ext cx="2848948" cy="707886"/>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Yersinia pestis</a:t>
            </a:r>
          </a:p>
          <a:p>
            <a:r>
              <a:rPr lang="en-US" sz="2000" dirty="0">
                <a:solidFill>
                  <a:schemeClr val="bg1"/>
                </a:solidFill>
              </a:rPr>
              <a:t>Disease: Plague</a:t>
            </a:r>
          </a:p>
        </p:txBody>
      </p:sp>
      <p:cxnSp>
        <p:nvCxnSpPr>
          <p:cNvPr id="9" name="Straight Arrow Connector 8">
            <a:extLst>
              <a:ext uri="{FF2B5EF4-FFF2-40B4-BE49-F238E27FC236}">
                <a16:creationId xmlns:a16="http://schemas.microsoft.com/office/drawing/2014/main" id="{C3B76044-81A5-C853-8326-3A14E4F64791}"/>
              </a:ext>
            </a:extLst>
          </p:cNvPr>
          <p:cNvCxnSpPr>
            <a:cxnSpLocks/>
          </p:cNvCxnSpPr>
          <p:nvPr/>
        </p:nvCxnSpPr>
        <p:spPr>
          <a:xfrm flipV="1">
            <a:off x="3746136" y="3893118"/>
            <a:ext cx="0" cy="6222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351C7F-2D22-20DD-B856-D1425A5740FC}"/>
              </a:ext>
            </a:extLst>
          </p:cNvPr>
          <p:cNvSpPr txBox="1"/>
          <p:nvPr/>
        </p:nvSpPr>
        <p:spPr>
          <a:xfrm>
            <a:off x="2788193" y="4584205"/>
            <a:ext cx="2848948" cy="707886"/>
          </a:xfrm>
          <a:prstGeom prst="rect">
            <a:avLst/>
          </a:prstGeom>
          <a:noFill/>
        </p:spPr>
        <p:txBody>
          <a:bodyPr wrap="square">
            <a:spAutoFit/>
          </a:bodyPr>
          <a:lstStyle/>
          <a:p>
            <a:r>
              <a:rPr lang="en-US" sz="2000" dirty="0">
                <a:solidFill>
                  <a:schemeClr val="bg1"/>
                </a:solidFill>
              </a:rPr>
              <a:t>Pathogen: SARS-CoV-2</a:t>
            </a:r>
          </a:p>
          <a:p>
            <a:r>
              <a:rPr lang="en-US" sz="2000" dirty="0">
                <a:solidFill>
                  <a:schemeClr val="bg1"/>
                </a:solidFill>
              </a:rPr>
              <a:t>Disease: COVID-19</a:t>
            </a:r>
          </a:p>
        </p:txBody>
      </p:sp>
      <p:cxnSp>
        <p:nvCxnSpPr>
          <p:cNvPr id="15" name="Straight Arrow Connector 14">
            <a:extLst>
              <a:ext uri="{FF2B5EF4-FFF2-40B4-BE49-F238E27FC236}">
                <a16:creationId xmlns:a16="http://schemas.microsoft.com/office/drawing/2014/main" id="{465F7076-D233-EC4E-641B-DC88C44F2FBA}"/>
              </a:ext>
            </a:extLst>
          </p:cNvPr>
          <p:cNvCxnSpPr>
            <a:cxnSpLocks/>
          </p:cNvCxnSpPr>
          <p:nvPr/>
        </p:nvCxnSpPr>
        <p:spPr>
          <a:xfrm flipH="1" flipV="1">
            <a:off x="5335450" y="3820886"/>
            <a:ext cx="312892" cy="457485"/>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C0D42C-E3B9-4850-2FAA-05814012733F}"/>
              </a:ext>
            </a:extLst>
          </p:cNvPr>
          <p:cNvSpPr txBox="1"/>
          <p:nvPr/>
        </p:nvSpPr>
        <p:spPr>
          <a:xfrm>
            <a:off x="5589088" y="4278371"/>
            <a:ext cx="4730567" cy="1015663"/>
          </a:xfrm>
          <a:prstGeom prst="rect">
            <a:avLst/>
          </a:prstGeom>
          <a:noFill/>
        </p:spPr>
        <p:txBody>
          <a:bodyPr wrap="square">
            <a:spAutoFit/>
          </a:bodyPr>
          <a:lstStyle/>
          <a:p>
            <a:r>
              <a:rPr lang="en-US" sz="2000" dirty="0">
                <a:solidFill>
                  <a:schemeClr val="bg1"/>
                </a:solidFill>
              </a:rPr>
              <a:t>Pathogen: </a:t>
            </a:r>
            <a:r>
              <a:rPr lang="en-US" sz="2000" i="1" dirty="0">
                <a:solidFill>
                  <a:schemeClr val="bg1"/>
                </a:solidFill>
              </a:rPr>
              <a:t>Plasmodium falciparum, P. vivax, P. </a:t>
            </a:r>
            <a:r>
              <a:rPr lang="en-US" sz="2000" i="1" dirty="0" err="1">
                <a:solidFill>
                  <a:schemeClr val="bg1"/>
                </a:solidFill>
              </a:rPr>
              <a:t>malariae</a:t>
            </a:r>
            <a:r>
              <a:rPr lang="en-US" sz="2000" i="1" dirty="0">
                <a:solidFill>
                  <a:schemeClr val="bg1"/>
                </a:solidFill>
              </a:rPr>
              <a:t>, P. </a:t>
            </a:r>
            <a:r>
              <a:rPr lang="en-US" sz="2000" i="1" dirty="0" err="1">
                <a:solidFill>
                  <a:schemeClr val="bg1"/>
                </a:solidFill>
              </a:rPr>
              <a:t>ovale</a:t>
            </a:r>
            <a:r>
              <a:rPr lang="en-US" sz="2000" i="1" dirty="0">
                <a:solidFill>
                  <a:schemeClr val="bg1"/>
                </a:solidFill>
              </a:rPr>
              <a:t>, P. </a:t>
            </a:r>
            <a:r>
              <a:rPr lang="en-US" sz="2000" i="1" dirty="0" err="1">
                <a:solidFill>
                  <a:schemeClr val="bg1"/>
                </a:solidFill>
              </a:rPr>
              <a:t>knowlesi</a:t>
            </a:r>
            <a:endParaRPr lang="en-US" sz="2000" i="1" dirty="0">
              <a:solidFill>
                <a:schemeClr val="bg1"/>
              </a:solidFill>
            </a:endParaRPr>
          </a:p>
          <a:p>
            <a:r>
              <a:rPr lang="en-US" sz="2000" dirty="0">
                <a:solidFill>
                  <a:schemeClr val="bg1"/>
                </a:solidFill>
              </a:rPr>
              <a:t>Disease: malaria</a:t>
            </a:r>
          </a:p>
        </p:txBody>
      </p:sp>
      <p:pic>
        <p:nvPicPr>
          <p:cNvPr id="17410" name="Picture 2">
            <a:extLst>
              <a:ext uri="{FF2B5EF4-FFF2-40B4-BE49-F238E27FC236}">
                <a16:creationId xmlns:a16="http://schemas.microsoft.com/office/drawing/2014/main" id="{C32F6498-FE9D-606A-5B73-3CB3EE98A4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88" t="10068" b="17222"/>
          <a:stretch/>
        </p:blipFill>
        <p:spPr bwMode="auto">
          <a:xfrm>
            <a:off x="9180425" y="4584205"/>
            <a:ext cx="2868503" cy="21721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419646C8-7CE1-DC80-DBC3-1A405962811D}"/>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panose="020F0502020204030204" pitchFamily="34" charset="0"/>
                <a:cs typeface="Calibri" panose="020F0502020204030204" pitchFamily="34" charset="0"/>
              </a:rPr>
              <a:t>Parasites and Pathogens</a:t>
            </a:r>
          </a:p>
        </p:txBody>
      </p:sp>
    </p:spTree>
    <p:extLst>
      <p:ext uri="{BB962C8B-B14F-4D97-AF65-F5344CB8AC3E}">
        <p14:creationId xmlns:p14="http://schemas.microsoft.com/office/powerpoint/2010/main" val="1427382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solidFill>
                  <a:schemeClr val="bg1"/>
                </a:solidFill>
                <a:latin typeface="Calibri" panose="020F0502020204030204" pitchFamily="34" charset="0"/>
                <a:cs typeface="Calibri" panose="020F0502020204030204" pitchFamily="34" charset="0"/>
              </a:rPr>
              <a:t>Parasites and pathogens have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10515600" cy="4351338"/>
          </a:xfrm>
        </p:spPr>
        <p:txBody>
          <a:bodyPr/>
          <a:lstStyle/>
          <a:p>
            <a:r>
              <a:rPr lang="en-US" dirty="0">
                <a:solidFill>
                  <a:schemeClr val="bg1"/>
                </a:solidFill>
              </a:rPr>
              <a:t>Plague of Justinian (541-549 AD)</a:t>
            </a:r>
          </a:p>
          <a:p>
            <a:pPr lvl="1"/>
            <a:r>
              <a:rPr lang="en-US" dirty="0">
                <a:solidFill>
                  <a:schemeClr val="bg1"/>
                </a:solidFill>
              </a:rPr>
              <a:t>First historically recorded pandemic of </a:t>
            </a:r>
            <a:r>
              <a:rPr lang="en-US" i="1" dirty="0">
                <a:solidFill>
                  <a:schemeClr val="bg1"/>
                </a:solidFill>
              </a:rPr>
              <a:t>Yersinia pestis</a:t>
            </a:r>
          </a:p>
          <a:p>
            <a:pPr lvl="1"/>
            <a:r>
              <a:rPr lang="en-US" dirty="0">
                <a:solidFill>
                  <a:schemeClr val="bg1"/>
                </a:solidFill>
              </a:rPr>
              <a:t>Launched the ‘first plague pandemic’ resulting in the deaths of 15-100 million people, 25-60% of Europe’s population at the time</a:t>
            </a:r>
          </a:p>
        </p:txBody>
      </p:sp>
      <p:pic>
        <p:nvPicPr>
          <p:cNvPr id="2052" name="Picture 4" descr="undefined">
            <a:extLst>
              <a:ext uri="{FF2B5EF4-FFF2-40B4-BE49-F238E27FC236}">
                <a16:creationId xmlns:a16="http://schemas.microsoft.com/office/drawing/2014/main" id="{27AFF009-4C88-7A7D-E000-10D5BA9E8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837" y="2858563"/>
            <a:ext cx="8278326" cy="38287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228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solidFill>
                  <a:schemeClr val="bg1"/>
                </a:solidFill>
                <a:latin typeface="Calibri" panose="020F0502020204030204" pitchFamily="34" charset="0"/>
                <a:cs typeface="Calibri" panose="020F0502020204030204" pitchFamily="34" charset="0"/>
              </a:rPr>
              <a:t>Parasites and pathogens have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solidFill>
                  <a:schemeClr val="bg1"/>
                </a:solidFill>
              </a:rPr>
              <a:t>Plague of Justinian (541-549 AD)</a:t>
            </a:r>
          </a:p>
          <a:p>
            <a:r>
              <a:rPr lang="en-US" dirty="0">
                <a:solidFill>
                  <a:schemeClr val="bg1"/>
                </a:solidFill>
              </a:rPr>
              <a:t>Black Death (1346-1353 AD)</a:t>
            </a:r>
          </a:p>
          <a:p>
            <a:pPr lvl="1"/>
            <a:r>
              <a:rPr lang="en-US" dirty="0">
                <a:solidFill>
                  <a:schemeClr val="bg1"/>
                </a:solidFill>
              </a:rPr>
              <a:t>Most fatal pandemic in human history, resulting in deaths of 75-200 million people</a:t>
            </a:r>
            <a:endParaRPr lang="en-US" i="1" dirty="0">
              <a:solidFill>
                <a:schemeClr val="bg1"/>
              </a:solidFill>
            </a:endParaRPr>
          </a:p>
          <a:p>
            <a:pPr lvl="1"/>
            <a:r>
              <a:rPr lang="en-US" dirty="0">
                <a:solidFill>
                  <a:schemeClr val="bg1"/>
                </a:solidFill>
              </a:rPr>
              <a:t>Killed 30-60% of Europe’s population at the time; 17-54% of global population</a:t>
            </a:r>
          </a:p>
        </p:txBody>
      </p:sp>
      <p:pic>
        <p:nvPicPr>
          <p:cNvPr id="5" name="Graphic 4">
            <a:extLst>
              <a:ext uri="{FF2B5EF4-FFF2-40B4-BE49-F238E27FC236}">
                <a16:creationId xmlns:a16="http://schemas.microsoft.com/office/drawing/2014/main" id="{0B31E8A3-7AFD-FE4D-7C08-D58DE78AAE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1754" y="1625329"/>
            <a:ext cx="5613554" cy="4896770"/>
          </a:xfrm>
          <a:prstGeom prst="rect">
            <a:avLst/>
          </a:prstGeom>
          <a:effectLst>
            <a:softEdge rad="171962"/>
          </a:effectLst>
        </p:spPr>
      </p:pic>
    </p:spTree>
    <p:extLst>
      <p:ext uri="{BB962C8B-B14F-4D97-AF65-F5344CB8AC3E}">
        <p14:creationId xmlns:p14="http://schemas.microsoft.com/office/powerpoint/2010/main" val="744083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417662"/>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define “science” </a:t>
            </a:r>
          </a:p>
          <a:p>
            <a:endParaRPr lang="en-US" sz="3200" dirty="0">
              <a:solidFill>
                <a:schemeClr val="bg1"/>
              </a:solidFill>
            </a:endParaRPr>
          </a:p>
        </p:txBody>
      </p:sp>
    </p:spTree>
    <p:extLst>
      <p:ext uri="{BB962C8B-B14F-4D97-AF65-F5344CB8AC3E}">
        <p14:creationId xmlns:p14="http://schemas.microsoft.com/office/powerpoint/2010/main" val="2521317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solidFill>
                  <a:schemeClr val="bg1"/>
                </a:solidFill>
                <a:latin typeface="Calibri" panose="020F0502020204030204" pitchFamily="34" charset="0"/>
                <a:cs typeface="Calibri" panose="020F0502020204030204" pitchFamily="34" charset="0"/>
              </a:rPr>
              <a:t>Parasites and pathogens have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740246" cy="4351338"/>
          </a:xfrm>
        </p:spPr>
        <p:txBody>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pPr lvl="1"/>
            <a:r>
              <a:rPr lang="en-US" dirty="0">
                <a:solidFill>
                  <a:schemeClr val="bg1"/>
                </a:solidFill>
              </a:rPr>
              <a:t>Pathogen still unknown! Maybe viral hemorrhagic fever, maybe bacterium</a:t>
            </a:r>
          </a:p>
          <a:p>
            <a:pPr lvl="1"/>
            <a:r>
              <a:rPr lang="en-US" dirty="0">
                <a:solidFill>
                  <a:schemeClr val="bg1"/>
                </a:solidFill>
              </a:rPr>
              <a:t>Killed 80% of the population of Mexico</a:t>
            </a:r>
            <a:endParaRPr lang="en-US" i="1" dirty="0">
              <a:solidFill>
                <a:schemeClr val="bg1"/>
              </a:solidFill>
            </a:endParaRPr>
          </a:p>
        </p:txBody>
      </p:sp>
      <p:pic>
        <p:nvPicPr>
          <p:cNvPr id="4098" name="Picture 2">
            <a:extLst>
              <a:ext uri="{FF2B5EF4-FFF2-40B4-BE49-F238E27FC236}">
                <a16:creationId xmlns:a16="http://schemas.microsoft.com/office/drawing/2014/main" id="{1CC69D49-3831-05A2-E5DF-CFED31AA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817" y="1646243"/>
            <a:ext cx="5075399" cy="395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945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solidFill>
                  <a:schemeClr val="bg1"/>
                </a:solidFill>
                <a:latin typeface="Calibri" panose="020F0502020204030204" pitchFamily="34" charset="0"/>
                <a:cs typeface="Calibri" panose="020F0502020204030204" pitchFamily="34" charset="0"/>
              </a:rPr>
              <a:t>Parasites and pathogens have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r>
              <a:rPr lang="en-US" dirty="0">
                <a:solidFill>
                  <a:schemeClr val="bg1"/>
                </a:solidFill>
              </a:rPr>
              <a:t>Spanish Influenza (1918-1920)</a:t>
            </a:r>
          </a:p>
          <a:p>
            <a:pPr lvl="1"/>
            <a:r>
              <a:rPr lang="en-US" dirty="0">
                <a:solidFill>
                  <a:schemeClr val="bg1"/>
                </a:solidFill>
              </a:rPr>
              <a:t>17-100 million deaths worldwide. </a:t>
            </a:r>
          </a:p>
          <a:p>
            <a:pPr lvl="1"/>
            <a:r>
              <a:rPr lang="en-US" dirty="0">
                <a:solidFill>
                  <a:schemeClr val="bg1"/>
                </a:solidFill>
              </a:rPr>
              <a:t>1-5% of global population</a:t>
            </a:r>
          </a:p>
          <a:p>
            <a:pPr lvl="1"/>
            <a:r>
              <a:rPr lang="en-US" dirty="0">
                <a:solidFill>
                  <a:schemeClr val="bg1"/>
                </a:solidFill>
              </a:rPr>
              <a:t>2</a:t>
            </a:r>
            <a:r>
              <a:rPr lang="en-US" baseline="30000" dirty="0">
                <a:solidFill>
                  <a:schemeClr val="bg1"/>
                </a:solidFill>
              </a:rPr>
              <a:t>nd</a:t>
            </a:r>
            <a:r>
              <a:rPr lang="en-US" dirty="0">
                <a:solidFill>
                  <a:schemeClr val="bg1"/>
                </a:solidFill>
              </a:rPr>
              <a:t>-most devastating pandemic       in history (after Black Death)</a:t>
            </a:r>
            <a:endParaRPr lang="en-US" i="1" dirty="0">
              <a:solidFill>
                <a:schemeClr val="bg1"/>
              </a:solidFill>
            </a:endParaRPr>
          </a:p>
        </p:txBody>
      </p:sp>
      <p:pic>
        <p:nvPicPr>
          <p:cNvPr id="6146" name="Picture 2">
            <a:extLst>
              <a:ext uri="{FF2B5EF4-FFF2-40B4-BE49-F238E27FC236}">
                <a16:creationId xmlns:a16="http://schemas.microsoft.com/office/drawing/2014/main" id="{BB1E3B42-5E9A-FEAF-1F8D-6F432A695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1673" y="2573839"/>
            <a:ext cx="6139543" cy="3966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74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solidFill>
                  <a:schemeClr val="bg1"/>
                </a:solidFill>
                <a:latin typeface="Calibri" panose="020F0502020204030204" pitchFamily="34" charset="0"/>
                <a:cs typeface="Calibri" panose="020F0502020204030204" pitchFamily="34" charset="0"/>
              </a:rPr>
              <a:t>Parasites and pathogens have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r>
              <a:rPr lang="en-US" dirty="0">
                <a:solidFill>
                  <a:schemeClr val="bg1"/>
                </a:solidFill>
              </a:rPr>
              <a:t>Spanish Influenza (1918-1920)</a:t>
            </a:r>
          </a:p>
          <a:p>
            <a:r>
              <a:rPr lang="en-US" dirty="0">
                <a:solidFill>
                  <a:schemeClr val="bg1"/>
                </a:solidFill>
              </a:rPr>
              <a:t>HIV (~1960-now)</a:t>
            </a:r>
          </a:p>
          <a:p>
            <a:pPr lvl="1"/>
            <a:r>
              <a:rPr lang="en-US" dirty="0">
                <a:solidFill>
                  <a:schemeClr val="bg1"/>
                </a:solidFill>
              </a:rPr>
              <a:t>&gt;40 million deaths and counting</a:t>
            </a:r>
          </a:p>
          <a:p>
            <a:pPr lvl="1"/>
            <a:r>
              <a:rPr lang="en-US" dirty="0">
                <a:solidFill>
                  <a:schemeClr val="bg1"/>
                </a:solidFill>
              </a:rPr>
              <a:t>Prevalence still &gt;20% in some countries in southern Africa	</a:t>
            </a:r>
          </a:p>
        </p:txBody>
      </p:sp>
      <p:pic>
        <p:nvPicPr>
          <p:cNvPr id="8196" name="Picture 4">
            <a:extLst>
              <a:ext uri="{FF2B5EF4-FFF2-40B4-BE49-F238E27FC236}">
                <a16:creationId xmlns:a16="http://schemas.microsoft.com/office/drawing/2014/main" id="{4AD13C2D-19A5-EA50-1015-B6964F86A1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24"/>
          <a:stretch/>
        </p:blipFill>
        <p:spPr bwMode="auto">
          <a:xfrm>
            <a:off x="5766318" y="2578894"/>
            <a:ext cx="6627845" cy="40915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36F3519E-3A28-AEC3-A362-76E6AB0362CE}"/>
              </a:ext>
            </a:extLst>
          </p:cNvPr>
          <p:cNvPicPr>
            <a:picLocks noChangeAspect="1"/>
          </p:cNvPicPr>
          <p:nvPr/>
        </p:nvPicPr>
        <p:blipFill>
          <a:blip r:embed="rId4"/>
          <a:stretch>
            <a:fillRect/>
          </a:stretch>
        </p:blipFill>
        <p:spPr>
          <a:xfrm>
            <a:off x="8714533" y="5802983"/>
            <a:ext cx="3284635" cy="867456"/>
          </a:xfrm>
          <a:prstGeom prst="rect">
            <a:avLst/>
          </a:prstGeom>
        </p:spPr>
      </p:pic>
    </p:spTree>
    <p:extLst>
      <p:ext uri="{BB962C8B-B14F-4D97-AF65-F5344CB8AC3E}">
        <p14:creationId xmlns:p14="http://schemas.microsoft.com/office/powerpoint/2010/main" val="383498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F4B-7D37-80A1-FF67-06EE78532083}"/>
              </a:ext>
            </a:extLst>
          </p:cNvPr>
          <p:cNvSpPr>
            <a:spLocks noGrp="1"/>
          </p:cNvSpPr>
          <p:nvPr>
            <p:ph type="title"/>
          </p:nvPr>
        </p:nvSpPr>
        <p:spPr>
          <a:xfrm>
            <a:off x="838200" y="0"/>
            <a:ext cx="10993016" cy="1325563"/>
          </a:xfrm>
        </p:spPr>
        <p:txBody>
          <a:bodyPr>
            <a:normAutofit/>
          </a:bodyPr>
          <a:lstStyle/>
          <a:p>
            <a:r>
              <a:rPr lang="en-US" sz="3600" dirty="0">
                <a:solidFill>
                  <a:schemeClr val="bg1"/>
                </a:solidFill>
                <a:latin typeface="Calibri" panose="020F0502020204030204" pitchFamily="34" charset="0"/>
                <a:cs typeface="Calibri" panose="020F0502020204030204" pitchFamily="34" charset="0"/>
              </a:rPr>
              <a:t>Parasites and pathogens have shaped human history.</a:t>
            </a:r>
          </a:p>
        </p:txBody>
      </p:sp>
      <p:sp>
        <p:nvSpPr>
          <p:cNvPr id="3" name="Content Placeholder 2">
            <a:extLst>
              <a:ext uri="{FF2B5EF4-FFF2-40B4-BE49-F238E27FC236}">
                <a16:creationId xmlns:a16="http://schemas.microsoft.com/office/drawing/2014/main" id="{AC38ACB6-246B-404A-6D26-0E846D62832D}"/>
              </a:ext>
            </a:extLst>
          </p:cNvPr>
          <p:cNvSpPr>
            <a:spLocks noGrp="1"/>
          </p:cNvSpPr>
          <p:nvPr>
            <p:ph idx="1"/>
          </p:nvPr>
        </p:nvSpPr>
        <p:spPr>
          <a:xfrm>
            <a:off x="838200" y="1253331"/>
            <a:ext cx="5413310" cy="4351338"/>
          </a:xfrm>
        </p:spPr>
        <p:txBody>
          <a:bodyPr>
            <a:normAutofit/>
          </a:bodyPr>
          <a:lstStyle/>
          <a:p>
            <a:r>
              <a:rPr lang="en-US" dirty="0">
                <a:solidFill>
                  <a:schemeClr val="bg1"/>
                </a:solidFill>
              </a:rPr>
              <a:t>Plague of Justinian (541-549 AD)</a:t>
            </a:r>
          </a:p>
          <a:p>
            <a:r>
              <a:rPr lang="en-US" dirty="0">
                <a:solidFill>
                  <a:schemeClr val="bg1"/>
                </a:solidFill>
              </a:rPr>
              <a:t>Black Death (1346-1353 AD)</a:t>
            </a:r>
          </a:p>
          <a:p>
            <a:r>
              <a:rPr lang="en-US" dirty="0">
                <a:solidFill>
                  <a:schemeClr val="bg1"/>
                </a:solidFill>
              </a:rPr>
              <a:t>Cocoliztli (1545-1548) </a:t>
            </a:r>
          </a:p>
          <a:p>
            <a:r>
              <a:rPr lang="en-US" dirty="0">
                <a:solidFill>
                  <a:schemeClr val="bg1"/>
                </a:solidFill>
              </a:rPr>
              <a:t>Spanish Influenza (1918-1920)</a:t>
            </a:r>
          </a:p>
          <a:p>
            <a:r>
              <a:rPr lang="en-US" dirty="0">
                <a:solidFill>
                  <a:schemeClr val="bg1"/>
                </a:solidFill>
              </a:rPr>
              <a:t>HIV (~1960-now)</a:t>
            </a:r>
          </a:p>
          <a:p>
            <a:r>
              <a:rPr lang="en-US" dirty="0">
                <a:solidFill>
                  <a:schemeClr val="bg1"/>
                </a:solidFill>
              </a:rPr>
              <a:t>COVID-19 (2019-now)</a:t>
            </a:r>
          </a:p>
          <a:p>
            <a:pPr lvl="1"/>
            <a:r>
              <a:rPr lang="en-US">
                <a:solidFill>
                  <a:schemeClr val="bg1"/>
                </a:solidFill>
              </a:rPr>
              <a:t>~7-30 </a:t>
            </a:r>
            <a:r>
              <a:rPr lang="en-US" dirty="0">
                <a:solidFill>
                  <a:schemeClr val="bg1"/>
                </a:solidFill>
              </a:rPr>
              <a:t>million deaths worldwide</a:t>
            </a:r>
          </a:p>
          <a:p>
            <a:pPr lvl="1"/>
            <a:r>
              <a:rPr lang="en-US" dirty="0">
                <a:solidFill>
                  <a:schemeClr val="bg1"/>
                </a:solidFill>
              </a:rPr>
              <a:t>~0.1-0.4% of population</a:t>
            </a:r>
          </a:p>
        </p:txBody>
      </p:sp>
      <p:pic>
        <p:nvPicPr>
          <p:cNvPr id="8198" name="Picture 6" descr="Centers for Disease Control and Prevention">
            <a:extLst>
              <a:ext uri="{FF2B5EF4-FFF2-40B4-BE49-F238E27FC236}">
                <a16:creationId xmlns:a16="http://schemas.microsoft.com/office/drawing/2014/main" id="{1B642577-64D4-A981-D23A-1534B710C3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16" r="18063"/>
          <a:stretch/>
        </p:blipFill>
        <p:spPr bwMode="auto">
          <a:xfrm>
            <a:off x="8882742" y="931636"/>
            <a:ext cx="2332653" cy="21209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descr="Biden team eyes end of Covid emergency declaration and shift in Covid team  - POLITICO">
            <a:extLst>
              <a:ext uri="{FF2B5EF4-FFF2-40B4-BE49-F238E27FC236}">
                <a16:creationId xmlns:a16="http://schemas.microsoft.com/office/drawing/2014/main" id="{EDF2B16B-09B4-0B1F-658F-85F6EFFD8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90" y="3052536"/>
            <a:ext cx="5413310" cy="360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897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Calibri" panose="020F0502020204030204" pitchFamily="34" charset="0"/>
                <a:cs typeface="Calibri" panose="020F0502020204030204" pitchFamily="34" charset="0"/>
              </a:rPr>
              <a:t>Parasites and pathogens have also shaped human DNA.</a:t>
            </a:r>
          </a:p>
        </p:txBody>
      </p:sp>
    </p:spTree>
    <p:extLst>
      <p:ext uri="{BB962C8B-B14F-4D97-AF65-F5344CB8AC3E}">
        <p14:creationId xmlns:p14="http://schemas.microsoft.com/office/powerpoint/2010/main" val="4103189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861AE-E547-3716-67DF-55AEEB3DC3EF}"/>
              </a:ext>
            </a:extLst>
          </p:cNvPr>
          <p:cNvSpPr>
            <a:spLocks noGrp="1"/>
          </p:cNvSpPr>
          <p:nvPr>
            <p:ph idx="1"/>
          </p:nvPr>
        </p:nvSpPr>
        <p:spPr>
          <a:xfrm>
            <a:off x="186612" y="1740145"/>
            <a:ext cx="4404049" cy="4351338"/>
          </a:xfrm>
        </p:spPr>
        <p:txBody>
          <a:bodyPr>
            <a:noAutofit/>
          </a:bodyPr>
          <a:lstStyle/>
          <a:p>
            <a:r>
              <a:rPr lang="en-US" sz="2600" dirty="0">
                <a:solidFill>
                  <a:schemeClr val="bg1"/>
                </a:solidFill>
              </a:rPr>
              <a:t>The </a:t>
            </a:r>
            <a:r>
              <a:rPr lang="en-US" sz="2600" dirty="0" err="1">
                <a:solidFill>
                  <a:schemeClr val="bg1"/>
                </a:solidFill>
              </a:rPr>
              <a:t>HbS</a:t>
            </a:r>
            <a:r>
              <a:rPr lang="en-US" sz="2600" dirty="0">
                <a:solidFill>
                  <a:schemeClr val="bg1"/>
                </a:solidFill>
              </a:rPr>
              <a:t> allele confers resistance to malaria but also results in sickle cell anemia when homozygous.</a:t>
            </a:r>
          </a:p>
          <a:p>
            <a:r>
              <a:rPr lang="en-US" sz="2600" dirty="0">
                <a:solidFill>
                  <a:schemeClr val="bg1"/>
                </a:solidFill>
              </a:rPr>
              <a:t>Natural selection has favored this trait in malaria-endemic regions of the planet.</a:t>
            </a:r>
          </a:p>
          <a:p>
            <a:r>
              <a:rPr lang="en-US" sz="2600" dirty="0">
                <a:solidFill>
                  <a:schemeClr val="bg1"/>
                </a:solidFill>
              </a:rPr>
              <a:t>As of 2021, WHO estimates 247 million malaria cases worldwide and &gt;600,000 deaths, 95% in Africa.</a:t>
            </a:r>
          </a:p>
          <a:p>
            <a:r>
              <a:rPr lang="en-US" sz="2600" dirty="0">
                <a:solidFill>
                  <a:schemeClr val="bg1"/>
                </a:solidFill>
              </a:rPr>
              <a:t>Children &lt;5 account for 80% of malaria deaths.</a:t>
            </a:r>
          </a:p>
        </p:txBody>
      </p:sp>
      <p:sp>
        <p:nvSpPr>
          <p:cNvPr id="6" name="Title 1">
            <a:extLst>
              <a:ext uri="{FF2B5EF4-FFF2-40B4-BE49-F238E27FC236}">
                <a16:creationId xmlns:a16="http://schemas.microsoft.com/office/drawing/2014/main" id="{349C305B-4DAF-39D4-0863-BDEFC83E621F}"/>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Calibri" panose="020F0502020204030204" pitchFamily="34" charset="0"/>
                <a:cs typeface="Calibri" panose="020F0502020204030204" pitchFamily="34" charset="0"/>
              </a:rPr>
              <a:t>Parasites and pathogens have also shaped human DNA.</a:t>
            </a:r>
          </a:p>
        </p:txBody>
      </p:sp>
      <p:pic>
        <p:nvPicPr>
          <p:cNvPr id="10242" name="Picture 2" descr="Figure 1">
            <a:extLst>
              <a:ext uri="{FF2B5EF4-FFF2-40B4-BE49-F238E27FC236}">
                <a16:creationId xmlns:a16="http://schemas.microsoft.com/office/drawing/2014/main" id="{E323582C-FCD5-1C53-817F-BE7E53142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25"/>
          <a:stretch/>
        </p:blipFill>
        <p:spPr bwMode="auto">
          <a:xfrm>
            <a:off x="4428607" y="851268"/>
            <a:ext cx="7402609" cy="60067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C3243D-BFC0-DD9C-A97B-CDD54026C317}"/>
              </a:ext>
            </a:extLst>
          </p:cNvPr>
          <p:cNvSpPr txBox="1"/>
          <p:nvPr/>
        </p:nvSpPr>
        <p:spPr>
          <a:xfrm>
            <a:off x="3171217" y="6409340"/>
            <a:ext cx="9020783" cy="430887"/>
          </a:xfrm>
          <a:prstGeom prst="rect">
            <a:avLst/>
          </a:prstGeom>
          <a:noFill/>
        </p:spPr>
        <p:txBody>
          <a:bodyPr wrap="square" rtlCol="0">
            <a:spAutoFit/>
          </a:bodyPr>
          <a:lstStyle/>
          <a:p>
            <a:pPr algn="r"/>
            <a:r>
              <a:rPr lang="en-US" sz="2200" dirty="0" err="1">
                <a:solidFill>
                  <a:schemeClr val="bg1"/>
                </a:solidFill>
                <a:cs typeface="Franklin Gothic Medium"/>
              </a:rPr>
              <a:t>Piel</a:t>
            </a:r>
            <a:r>
              <a:rPr lang="en-US" sz="2200" dirty="0">
                <a:solidFill>
                  <a:schemeClr val="bg1"/>
                </a:solidFill>
                <a:cs typeface="Franklin Gothic Medium"/>
              </a:rPr>
              <a:t> et al 2010. </a:t>
            </a:r>
            <a:r>
              <a:rPr lang="en-US" sz="2200" i="1" dirty="0">
                <a:solidFill>
                  <a:schemeClr val="bg1"/>
                </a:solidFill>
                <a:cs typeface="Franklin Gothic Medium"/>
              </a:rPr>
              <a:t>Nature Communications.</a:t>
            </a:r>
            <a:endParaRPr lang="en-US" sz="2200" dirty="0">
              <a:solidFill>
                <a:schemeClr val="bg1"/>
              </a:solidFill>
              <a:latin typeface="+mj-lt"/>
              <a:cs typeface="Franklin Gothic Medium"/>
            </a:endParaRPr>
          </a:p>
        </p:txBody>
      </p:sp>
      <p:sp>
        <p:nvSpPr>
          <p:cNvPr id="8" name="Rectangle 7">
            <a:extLst>
              <a:ext uri="{FF2B5EF4-FFF2-40B4-BE49-F238E27FC236}">
                <a16:creationId xmlns:a16="http://schemas.microsoft.com/office/drawing/2014/main" id="{C37AF800-74F7-C1B8-D022-9C5622662BC7}"/>
              </a:ext>
            </a:extLst>
          </p:cNvPr>
          <p:cNvSpPr/>
          <p:nvPr/>
        </p:nvSpPr>
        <p:spPr>
          <a:xfrm>
            <a:off x="4428607" y="851268"/>
            <a:ext cx="348666" cy="324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834123E4-44AF-C9DA-46AE-A29D79C61C58}"/>
              </a:ext>
            </a:extLst>
          </p:cNvPr>
          <p:cNvSpPr/>
          <p:nvPr/>
        </p:nvSpPr>
        <p:spPr>
          <a:xfrm>
            <a:off x="4416328" y="3854634"/>
            <a:ext cx="348666" cy="324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A881EEE3-0B4A-5F25-D6D7-11EF05A9BA22}"/>
              </a:ext>
            </a:extLst>
          </p:cNvPr>
          <p:cNvSpPr txBox="1"/>
          <p:nvPr/>
        </p:nvSpPr>
        <p:spPr>
          <a:xfrm>
            <a:off x="360783" y="1131186"/>
            <a:ext cx="3893491" cy="630942"/>
          </a:xfrm>
          <a:prstGeom prst="rect">
            <a:avLst/>
          </a:prstGeom>
          <a:noFill/>
        </p:spPr>
        <p:txBody>
          <a:bodyPr wrap="square" rtlCol="0">
            <a:spAutoFit/>
          </a:bodyPr>
          <a:lstStyle/>
          <a:p>
            <a:r>
              <a:rPr lang="en-US" sz="3500" b="1" dirty="0">
                <a:solidFill>
                  <a:schemeClr val="bg1"/>
                </a:solidFill>
                <a:cs typeface="Franklin Gothic Medium"/>
              </a:rPr>
              <a:t>Sickle cell anemia</a:t>
            </a:r>
            <a:endParaRPr lang="en-US" sz="3500" b="1" dirty="0">
              <a:solidFill>
                <a:schemeClr val="bg1"/>
              </a:solidFill>
              <a:latin typeface="+mj-lt"/>
              <a:cs typeface="Franklin Gothic Medium"/>
            </a:endParaRPr>
          </a:p>
        </p:txBody>
      </p:sp>
    </p:spTree>
    <p:extLst>
      <p:ext uri="{BB962C8B-B14F-4D97-AF65-F5344CB8AC3E}">
        <p14:creationId xmlns:p14="http://schemas.microsoft.com/office/powerpoint/2010/main" val="3076167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D1C40F6-6934-1624-1914-C0E3BC5BDF50}"/>
              </a:ext>
            </a:extLst>
          </p:cNvPr>
          <p:cNvSpPr>
            <a:spLocks noGrp="1"/>
          </p:cNvSpPr>
          <p:nvPr>
            <p:ph idx="1"/>
          </p:nvPr>
        </p:nvSpPr>
        <p:spPr>
          <a:xfrm>
            <a:off x="9609871" y="1224679"/>
            <a:ext cx="2436133" cy="4351338"/>
          </a:xfrm>
        </p:spPr>
        <p:txBody>
          <a:bodyPr/>
          <a:lstStyle/>
          <a:p>
            <a:r>
              <a:rPr lang="en-US" dirty="0">
                <a:solidFill>
                  <a:schemeClr val="bg1"/>
                </a:solidFill>
              </a:rPr>
              <a:t>Modeled distribution of Duffy-negative human population</a:t>
            </a:r>
          </a:p>
        </p:txBody>
      </p:sp>
      <p:pic>
        <p:nvPicPr>
          <p:cNvPr id="12292" name="Picture 4">
            <a:extLst>
              <a:ext uri="{FF2B5EF4-FFF2-40B4-BE49-F238E27FC236}">
                <a16:creationId xmlns:a16="http://schemas.microsoft.com/office/drawing/2014/main" id="{E370F256-D97F-F379-D7D4-482B858CA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470"/>
          <a:stretch/>
        </p:blipFill>
        <p:spPr bwMode="auto">
          <a:xfrm>
            <a:off x="5807801" y="3617946"/>
            <a:ext cx="6384199" cy="27151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1F0262F-7084-8133-E381-F313704888C8}"/>
              </a:ext>
            </a:extLst>
          </p:cNvPr>
          <p:cNvSpPr txBox="1">
            <a:spLocks/>
          </p:cNvSpPr>
          <p:nvPr/>
        </p:nvSpPr>
        <p:spPr>
          <a:xfrm>
            <a:off x="838200" y="0"/>
            <a:ext cx="109930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latin typeface="Calibri" panose="020F0502020204030204" pitchFamily="34" charset="0"/>
                <a:cs typeface="Calibri" panose="020F0502020204030204" pitchFamily="34" charset="0"/>
              </a:rPr>
              <a:t>Parasites and pathogens have also shaped human DNA.</a:t>
            </a:r>
          </a:p>
        </p:txBody>
      </p:sp>
      <p:pic>
        <p:nvPicPr>
          <p:cNvPr id="9" name="Picture 4">
            <a:extLst>
              <a:ext uri="{FF2B5EF4-FFF2-40B4-BE49-F238E27FC236}">
                <a16:creationId xmlns:a16="http://schemas.microsoft.com/office/drawing/2014/main" id="{F610AAA9-DABB-B7E2-DFD8-4B592F5A2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470"/>
          <a:stretch/>
        </p:blipFill>
        <p:spPr bwMode="auto">
          <a:xfrm>
            <a:off x="183" y="3617946"/>
            <a:ext cx="6384199" cy="2715142"/>
          </a:xfrm>
          <a:prstGeom prst="rect">
            <a:avLst/>
          </a:prstGeom>
          <a:solidFill>
            <a:schemeClr val="tx1"/>
          </a:solidFill>
        </p:spPr>
      </p:pic>
      <p:sp>
        <p:nvSpPr>
          <p:cNvPr id="11" name="Rectangle 10">
            <a:extLst>
              <a:ext uri="{FF2B5EF4-FFF2-40B4-BE49-F238E27FC236}">
                <a16:creationId xmlns:a16="http://schemas.microsoft.com/office/drawing/2014/main" id="{98F4466F-5512-559F-C924-30EB65D011BB}"/>
              </a:ext>
            </a:extLst>
          </p:cNvPr>
          <p:cNvSpPr/>
          <p:nvPr/>
        </p:nvSpPr>
        <p:spPr>
          <a:xfrm>
            <a:off x="-6604" y="3655256"/>
            <a:ext cx="404710" cy="357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A129C2D3-E737-0157-8E80-DC5F356E4E91}"/>
              </a:ext>
            </a:extLst>
          </p:cNvPr>
          <p:cNvSpPr/>
          <p:nvPr/>
        </p:nvSpPr>
        <p:spPr>
          <a:xfrm>
            <a:off x="12057" y="3617946"/>
            <a:ext cx="6353664" cy="1092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82CD02D7-1D44-5749-EF20-F0C1F8D796CD}"/>
              </a:ext>
            </a:extLst>
          </p:cNvPr>
          <p:cNvSpPr/>
          <p:nvPr/>
        </p:nvSpPr>
        <p:spPr>
          <a:xfrm flipH="1">
            <a:off x="-6604" y="3807656"/>
            <a:ext cx="152400" cy="3077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4" name="Rectangle 13">
            <a:extLst>
              <a:ext uri="{FF2B5EF4-FFF2-40B4-BE49-F238E27FC236}">
                <a16:creationId xmlns:a16="http://schemas.microsoft.com/office/drawing/2014/main" id="{98A60810-DD11-1C49-0082-479160C0F216}"/>
              </a:ext>
            </a:extLst>
          </p:cNvPr>
          <p:cNvSpPr/>
          <p:nvPr/>
        </p:nvSpPr>
        <p:spPr>
          <a:xfrm flipH="1">
            <a:off x="6231599" y="3400348"/>
            <a:ext cx="152400" cy="3077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5" name="Rectangle 14">
            <a:extLst>
              <a:ext uri="{FF2B5EF4-FFF2-40B4-BE49-F238E27FC236}">
                <a16:creationId xmlns:a16="http://schemas.microsoft.com/office/drawing/2014/main" id="{C755C1D8-C374-9507-99E4-77E166AD48A2}"/>
              </a:ext>
            </a:extLst>
          </p:cNvPr>
          <p:cNvSpPr/>
          <p:nvPr/>
        </p:nvSpPr>
        <p:spPr>
          <a:xfrm flipH="1">
            <a:off x="6309738" y="6238517"/>
            <a:ext cx="5882262" cy="156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6" name="Rectangle 15">
            <a:extLst>
              <a:ext uri="{FF2B5EF4-FFF2-40B4-BE49-F238E27FC236}">
                <a16:creationId xmlns:a16="http://schemas.microsoft.com/office/drawing/2014/main" id="{203D5028-E3BD-CD8D-DD16-5E0DBC204CF6}"/>
              </a:ext>
            </a:extLst>
          </p:cNvPr>
          <p:cNvSpPr/>
          <p:nvPr/>
        </p:nvSpPr>
        <p:spPr>
          <a:xfrm flipH="1">
            <a:off x="12056416" y="3317367"/>
            <a:ext cx="152400" cy="30771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7" name="TextBox 16">
            <a:extLst>
              <a:ext uri="{FF2B5EF4-FFF2-40B4-BE49-F238E27FC236}">
                <a16:creationId xmlns:a16="http://schemas.microsoft.com/office/drawing/2014/main" id="{F7ED31C2-A995-3230-109A-2E148390FDE2}"/>
              </a:ext>
            </a:extLst>
          </p:cNvPr>
          <p:cNvSpPr txBox="1"/>
          <p:nvPr/>
        </p:nvSpPr>
        <p:spPr>
          <a:xfrm>
            <a:off x="3171217" y="6238518"/>
            <a:ext cx="9020783" cy="646331"/>
          </a:xfrm>
          <a:prstGeom prst="rect">
            <a:avLst/>
          </a:prstGeom>
          <a:solidFill>
            <a:schemeClr val="tx1"/>
          </a:solidFill>
        </p:spPr>
        <p:txBody>
          <a:bodyPr wrap="square" rtlCol="0">
            <a:spAutoFit/>
          </a:bodyPr>
          <a:lstStyle/>
          <a:p>
            <a:pPr algn="r"/>
            <a:r>
              <a:rPr lang="en-US" dirty="0">
                <a:solidFill>
                  <a:schemeClr val="bg1"/>
                </a:solidFill>
                <a:cs typeface="Franklin Gothic Medium"/>
              </a:rPr>
              <a:t>Guerra et al. 2006. </a:t>
            </a:r>
            <a:r>
              <a:rPr lang="en-US" i="1" dirty="0">
                <a:solidFill>
                  <a:schemeClr val="bg1"/>
                </a:solidFill>
                <a:cs typeface="Franklin Gothic Medium"/>
              </a:rPr>
              <a:t>Trends in Parasitology</a:t>
            </a:r>
          </a:p>
          <a:p>
            <a:pPr algn="r"/>
            <a:r>
              <a:rPr lang="en-US" dirty="0">
                <a:solidFill>
                  <a:schemeClr val="bg1"/>
                </a:solidFill>
                <a:cs typeface="Franklin Gothic Medium"/>
              </a:rPr>
              <a:t>Howes et al 2011. </a:t>
            </a:r>
            <a:r>
              <a:rPr lang="en-US" i="1" dirty="0">
                <a:solidFill>
                  <a:schemeClr val="bg1"/>
                </a:solidFill>
                <a:cs typeface="Franklin Gothic Medium"/>
              </a:rPr>
              <a:t>Nature Communications.</a:t>
            </a:r>
            <a:endParaRPr lang="en-US" dirty="0">
              <a:solidFill>
                <a:schemeClr val="bg1"/>
              </a:solidFill>
              <a:latin typeface="+mj-lt"/>
              <a:cs typeface="Franklin Gothic Medium"/>
            </a:endParaRPr>
          </a:p>
        </p:txBody>
      </p:sp>
      <p:pic>
        <p:nvPicPr>
          <p:cNvPr id="18" name="Picture 2" descr="Figure 4">
            <a:extLst>
              <a:ext uri="{FF2B5EF4-FFF2-40B4-BE49-F238E27FC236}">
                <a16:creationId xmlns:a16="http://schemas.microsoft.com/office/drawing/2014/main" id="{B2AE7AD5-E61F-02F8-E87B-EB4245B3C2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2658657" y="961628"/>
            <a:ext cx="6802908" cy="280478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463EE9-412B-273B-6B3F-82CDA9B71396}"/>
              </a:ext>
            </a:extLst>
          </p:cNvPr>
          <p:cNvSpPr/>
          <p:nvPr/>
        </p:nvSpPr>
        <p:spPr>
          <a:xfrm>
            <a:off x="2456302" y="786729"/>
            <a:ext cx="404710" cy="3572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Content Placeholder 2">
            <a:extLst>
              <a:ext uri="{FF2B5EF4-FFF2-40B4-BE49-F238E27FC236}">
                <a16:creationId xmlns:a16="http://schemas.microsoft.com/office/drawing/2014/main" id="{202BC3F5-6160-7188-A0EC-82CD1CE4697B}"/>
              </a:ext>
            </a:extLst>
          </p:cNvPr>
          <p:cNvSpPr txBox="1">
            <a:spLocks/>
          </p:cNvSpPr>
          <p:nvPr/>
        </p:nvSpPr>
        <p:spPr>
          <a:xfrm>
            <a:off x="7764518" y="3941314"/>
            <a:ext cx="3359725" cy="370958"/>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bg1"/>
                </a:solidFill>
              </a:rPr>
              <a:t>Distribution </a:t>
            </a:r>
            <a:r>
              <a:rPr lang="en-US" sz="2000" i="1" dirty="0">
                <a:solidFill>
                  <a:schemeClr val="bg1"/>
                </a:solidFill>
              </a:rPr>
              <a:t>Plasmodium vivax</a:t>
            </a:r>
          </a:p>
        </p:txBody>
      </p:sp>
      <p:sp>
        <p:nvSpPr>
          <p:cNvPr id="21" name="Content Placeholder 2">
            <a:extLst>
              <a:ext uri="{FF2B5EF4-FFF2-40B4-BE49-F238E27FC236}">
                <a16:creationId xmlns:a16="http://schemas.microsoft.com/office/drawing/2014/main" id="{E7866CEE-3A4C-C47D-5B5E-C2A8BB734CC4}"/>
              </a:ext>
            </a:extLst>
          </p:cNvPr>
          <p:cNvSpPr txBox="1">
            <a:spLocks/>
          </p:cNvSpPr>
          <p:nvPr/>
        </p:nvSpPr>
        <p:spPr>
          <a:xfrm>
            <a:off x="1078805" y="3956554"/>
            <a:ext cx="4150455" cy="357281"/>
          </a:xfrm>
          <a:prstGeom prst="rect">
            <a:avLst/>
          </a:prstGeom>
          <a:solidFill>
            <a:schemeClr val="tx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bg1"/>
                </a:solidFill>
              </a:rPr>
              <a:t>Distribution </a:t>
            </a:r>
            <a:r>
              <a:rPr lang="en-US" sz="2000" i="1" dirty="0">
                <a:solidFill>
                  <a:schemeClr val="bg1"/>
                </a:solidFill>
              </a:rPr>
              <a:t>Plasmodium falciparum</a:t>
            </a:r>
          </a:p>
        </p:txBody>
      </p:sp>
      <p:sp>
        <p:nvSpPr>
          <p:cNvPr id="22" name="TextBox 21">
            <a:extLst>
              <a:ext uri="{FF2B5EF4-FFF2-40B4-BE49-F238E27FC236}">
                <a16:creationId xmlns:a16="http://schemas.microsoft.com/office/drawing/2014/main" id="{638D4D65-C1CD-D9CC-34C5-C2057521488A}"/>
              </a:ext>
            </a:extLst>
          </p:cNvPr>
          <p:cNvSpPr txBox="1"/>
          <p:nvPr/>
        </p:nvSpPr>
        <p:spPr>
          <a:xfrm>
            <a:off x="123273" y="1018677"/>
            <a:ext cx="2118241" cy="1169551"/>
          </a:xfrm>
          <a:prstGeom prst="rect">
            <a:avLst/>
          </a:prstGeom>
          <a:noFill/>
        </p:spPr>
        <p:txBody>
          <a:bodyPr wrap="square" rtlCol="0">
            <a:spAutoFit/>
          </a:bodyPr>
          <a:lstStyle/>
          <a:p>
            <a:r>
              <a:rPr lang="en-US" sz="3500" b="1" dirty="0">
                <a:solidFill>
                  <a:schemeClr val="bg1"/>
                </a:solidFill>
                <a:cs typeface="Franklin Gothic Medium"/>
              </a:rPr>
              <a:t>Duffy antigen</a:t>
            </a:r>
            <a:endParaRPr lang="en-US" sz="3500" b="1" dirty="0">
              <a:solidFill>
                <a:schemeClr val="bg1"/>
              </a:solidFill>
              <a:latin typeface="+mj-lt"/>
              <a:cs typeface="Franklin Gothic Medium"/>
            </a:endParaRPr>
          </a:p>
        </p:txBody>
      </p:sp>
    </p:spTree>
    <p:extLst>
      <p:ext uri="{BB962C8B-B14F-4D97-AF65-F5344CB8AC3E}">
        <p14:creationId xmlns:p14="http://schemas.microsoft.com/office/powerpoint/2010/main" val="1350216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2F79-892D-67D3-52F5-10850EA2CD90}"/>
              </a:ext>
            </a:extLst>
          </p:cNvPr>
          <p:cNvSpPr>
            <a:spLocks noGrp="1"/>
          </p:cNvSpPr>
          <p:nvPr>
            <p:ph type="title"/>
          </p:nvPr>
        </p:nvSpPr>
        <p:spPr>
          <a:xfrm>
            <a:off x="838200" y="2103437"/>
            <a:ext cx="10515600" cy="1325563"/>
          </a:xfrm>
        </p:spPr>
        <p:txBody>
          <a:bodyPr/>
          <a:lstStyle/>
          <a:p>
            <a:pPr algn="ctr"/>
            <a:r>
              <a:rPr lang="en-US" dirty="0">
                <a:solidFill>
                  <a:schemeClr val="bg1"/>
                </a:solidFill>
              </a:rPr>
              <a:t>We’ll use </a:t>
            </a:r>
            <a:r>
              <a:rPr lang="en-US" b="1" dirty="0">
                <a:solidFill>
                  <a:schemeClr val="bg1"/>
                </a:solidFill>
              </a:rPr>
              <a:t>population biology </a:t>
            </a:r>
            <a:r>
              <a:rPr lang="en-US" dirty="0">
                <a:solidFill>
                  <a:schemeClr val="bg1"/>
                </a:solidFill>
              </a:rPr>
              <a:t>to try to understand their transmission.</a:t>
            </a:r>
          </a:p>
        </p:txBody>
      </p:sp>
    </p:spTree>
    <p:extLst>
      <p:ext uri="{BB962C8B-B14F-4D97-AF65-F5344CB8AC3E}">
        <p14:creationId xmlns:p14="http://schemas.microsoft.com/office/powerpoint/2010/main" val="3781125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What is science?</a:t>
            </a:r>
          </a:p>
        </p:txBody>
      </p:sp>
      <p:sp>
        <p:nvSpPr>
          <p:cNvPr id="5" name="Content Placeholder 4">
            <a:extLst>
              <a:ext uri="{FF2B5EF4-FFF2-40B4-BE49-F238E27FC236}">
                <a16:creationId xmlns:a16="http://schemas.microsoft.com/office/drawing/2014/main" id="{2E5A74D5-F576-21D3-BFF0-C782865C3F7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6476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What is science?</a:t>
            </a:r>
          </a:p>
        </p:txBody>
      </p:sp>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dirty="0">
                <a:solidFill>
                  <a:schemeClr val="bg1"/>
                </a:solidFill>
              </a:rPr>
              <a:t>the systematic observation of natural events and conditions in order to discover facts about them and to formulate laws and principles based on these facts.</a:t>
            </a:r>
          </a:p>
          <a:p>
            <a:pPr marL="0" indent="0" algn="ctr">
              <a:buNone/>
            </a:pPr>
            <a:r>
              <a:rPr lang="en-US" sz="2400" dirty="0">
                <a:solidFill>
                  <a:schemeClr val="bg1"/>
                </a:solidFill>
              </a:rPr>
              <a:t> – </a:t>
            </a:r>
            <a:r>
              <a:rPr lang="en-US" sz="2400" i="1" dirty="0">
                <a:solidFill>
                  <a:schemeClr val="bg1"/>
                </a:solidFill>
              </a:rPr>
              <a:t>Academic Press Dictionary of Science &amp; Technology</a:t>
            </a:r>
          </a:p>
          <a:p>
            <a:pPr marL="514350" indent="-514350">
              <a:buAutoNum type="arabicPeriod"/>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556343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459865"/>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define “science” </a:t>
            </a:r>
          </a:p>
          <a:p>
            <a:r>
              <a:rPr lang="en-US" sz="3200" dirty="0">
                <a:solidFill>
                  <a:schemeClr val="bg1"/>
                </a:solidFill>
              </a:rPr>
              <a:t>To define “data” </a:t>
            </a:r>
          </a:p>
          <a:p>
            <a:endParaRPr lang="en-US" sz="3200" dirty="0">
              <a:solidFill>
                <a:schemeClr val="bg1"/>
              </a:solidFill>
            </a:endParaRPr>
          </a:p>
        </p:txBody>
      </p:sp>
    </p:spTree>
    <p:extLst>
      <p:ext uri="{BB962C8B-B14F-4D97-AF65-F5344CB8AC3E}">
        <p14:creationId xmlns:p14="http://schemas.microsoft.com/office/powerpoint/2010/main" val="567140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b="1" dirty="0">
                <a:solidFill>
                  <a:schemeClr val="bg1"/>
                </a:solidFill>
              </a:rPr>
              <a:t>What is science?</a:t>
            </a:r>
          </a:p>
        </p:txBody>
      </p:sp>
      <p:sp>
        <p:nvSpPr>
          <p:cNvPr id="4" name="Content Placeholder 3">
            <a:extLst>
              <a:ext uri="{FF2B5EF4-FFF2-40B4-BE49-F238E27FC236}">
                <a16:creationId xmlns:a16="http://schemas.microsoft.com/office/drawing/2014/main" id="{68BEA45D-4B3D-0B4C-970B-93DB2E346C00}"/>
              </a:ext>
            </a:extLst>
          </p:cNvPr>
          <p:cNvSpPr>
            <a:spLocks noGrp="1"/>
          </p:cNvSpPr>
          <p:nvPr>
            <p:ph idx="1"/>
          </p:nvPr>
        </p:nvSpPr>
        <p:spPr/>
        <p:txBody>
          <a:bodyPr/>
          <a:lstStyle/>
          <a:p>
            <a:pPr marL="0" indent="0" algn="ctr">
              <a:buNone/>
            </a:pPr>
            <a:r>
              <a:rPr lang="en-US" dirty="0">
                <a:solidFill>
                  <a:schemeClr val="bg1"/>
                </a:solidFill>
              </a:rPr>
              <a:t>the</a:t>
            </a:r>
            <a:r>
              <a:rPr lang="en-US" dirty="0">
                <a:solidFill>
                  <a:srgbClr val="FFFFFF"/>
                </a:solidFill>
              </a:rPr>
              <a:t> </a:t>
            </a:r>
            <a:r>
              <a:rPr lang="en-US" dirty="0">
                <a:solidFill>
                  <a:srgbClr val="FF40FF"/>
                </a:solidFill>
              </a:rPr>
              <a:t>systematic observation</a:t>
            </a:r>
            <a:r>
              <a:rPr lang="en-US" dirty="0">
                <a:solidFill>
                  <a:srgbClr val="FFFF00"/>
                </a:solidFill>
              </a:rPr>
              <a:t> </a:t>
            </a:r>
            <a:r>
              <a:rPr lang="en-US" dirty="0">
                <a:solidFill>
                  <a:schemeClr val="bg1"/>
                </a:solidFill>
              </a:rPr>
              <a:t>of natural events and conditions in order to </a:t>
            </a:r>
            <a:r>
              <a:rPr lang="en-US" dirty="0">
                <a:solidFill>
                  <a:srgbClr val="00B050"/>
                </a:solidFill>
              </a:rPr>
              <a:t>discover</a:t>
            </a:r>
            <a:r>
              <a:rPr lang="en-US" dirty="0">
                <a:solidFill>
                  <a:srgbClr val="92D050"/>
                </a:solidFill>
              </a:rPr>
              <a:t> </a:t>
            </a:r>
            <a:r>
              <a:rPr lang="en-US" dirty="0">
                <a:solidFill>
                  <a:schemeClr val="bg1"/>
                </a:solidFill>
              </a:rPr>
              <a:t>facts about them and to</a:t>
            </a:r>
            <a:r>
              <a:rPr lang="en-US" dirty="0">
                <a:solidFill>
                  <a:srgbClr val="FFFFFF"/>
                </a:solidFill>
              </a:rPr>
              <a:t> </a:t>
            </a:r>
            <a:r>
              <a:rPr lang="en-US" dirty="0">
                <a:solidFill>
                  <a:schemeClr val="accent5">
                    <a:lumMod val="75000"/>
                  </a:schemeClr>
                </a:solidFill>
              </a:rPr>
              <a:t>formulate laws and principles </a:t>
            </a:r>
            <a:r>
              <a:rPr lang="en-US" dirty="0">
                <a:solidFill>
                  <a:srgbClr val="FFFFFF"/>
                </a:solidFill>
              </a:rPr>
              <a:t>based on these facts.</a:t>
            </a:r>
          </a:p>
          <a:p>
            <a:pPr marL="0" indent="0" algn="ctr">
              <a:buNone/>
            </a:pPr>
            <a:r>
              <a:rPr lang="en-US" sz="2400" dirty="0">
                <a:solidFill>
                  <a:srgbClr val="FFFFFF"/>
                </a:solidFill>
              </a:rPr>
              <a:t> – </a:t>
            </a:r>
            <a:r>
              <a:rPr lang="en-US" sz="2400" i="1" dirty="0">
                <a:solidFill>
                  <a:srgbClr val="FFFFFF"/>
                </a:solidFill>
              </a:rPr>
              <a:t>Academic Press Dictionary of Science &amp; Technology</a:t>
            </a:r>
          </a:p>
          <a:p>
            <a:pPr marL="514350" indent="-514350">
              <a:buAutoNum type="arabicPeriod"/>
            </a:pPr>
            <a:endParaRPr lang="en-US" dirty="0">
              <a:solidFill>
                <a:srgbClr val="FFFFFF"/>
              </a:solidFill>
            </a:endParaRPr>
          </a:p>
          <a:p>
            <a:endParaRPr lang="en-US" dirty="0"/>
          </a:p>
        </p:txBody>
      </p:sp>
    </p:spTree>
    <p:extLst>
      <p:ext uri="{BB962C8B-B14F-4D97-AF65-F5344CB8AC3E}">
        <p14:creationId xmlns:p14="http://schemas.microsoft.com/office/powerpoint/2010/main" val="4053754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40FF"/>
                </a:solidFill>
              </a:rPr>
              <a:t>Observations</a:t>
            </a:r>
            <a:r>
              <a:rPr lang="en-US" b="1" dirty="0">
                <a:solidFill>
                  <a:schemeClr val="bg1"/>
                </a:solidFill>
              </a:rPr>
              <a:t> and</a:t>
            </a:r>
            <a:r>
              <a:rPr lang="en-US" b="1" dirty="0"/>
              <a:t> </a:t>
            </a:r>
            <a:r>
              <a:rPr lang="en-US" b="1" dirty="0">
                <a:solidFill>
                  <a:schemeClr val="accent5">
                    <a:lumMod val="75000"/>
                  </a:schemeClr>
                </a:solidFill>
              </a:rPr>
              <a:t>Laws and Principles</a:t>
            </a:r>
          </a:p>
        </p:txBody>
      </p:sp>
    </p:spTree>
    <p:extLst>
      <p:ext uri="{BB962C8B-B14F-4D97-AF65-F5344CB8AC3E}">
        <p14:creationId xmlns:p14="http://schemas.microsoft.com/office/powerpoint/2010/main" val="2677893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40FF"/>
                </a:solidFill>
              </a:rPr>
              <a:t>Data</a:t>
            </a:r>
            <a:r>
              <a:rPr lang="en-US" b="1" dirty="0">
                <a:solidFill>
                  <a:schemeClr val="bg1"/>
                </a:solidFill>
              </a:rPr>
              <a:t> and </a:t>
            </a:r>
            <a:r>
              <a:rPr lang="en-US" b="1" dirty="0">
                <a:solidFill>
                  <a:schemeClr val="accent5">
                    <a:lumMod val="75000"/>
                  </a:schemeClr>
                </a:solidFill>
              </a:rPr>
              <a:t>Models</a:t>
            </a:r>
          </a:p>
        </p:txBody>
      </p:sp>
      <p:pic>
        <p:nvPicPr>
          <p:cNvPr id="4" name="Picture 3">
            <a:extLst>
              <a:ext uri="{FF2B5EF4-FFF2-40B4-BE49-F238E27FC236}">
                <a16:creationId xmlns:a16="http://schemas.microsoft.com/office/drawing/2014/main" id="{832A7943-817D-984B-A335-8BEC23E9B713}"/>
              </a:ext>
            </a:extLst>
          </p:cNvPr>
          <p:cNvPicPr>
            <a:picLocks noChangeAspect="1"/>
          </p:cNvPicPr>
          <p:nvPr/>
        </p:nvPicPr>
        <p:blipFill>
          <a:blip r:embed="rId2"/>
          <a:stretch>
            <a:fillRect/>
          </a:stretch>
        </p:blipFill>
        <p:spPr>
          <a:xfrm>
            <a:off x="8914796" y="3346109"/>
            <a:ext cx="2784835" cy="2626114"/>
          </a:xfrm>
          <a:prstGeom prst="rect">
            <a:avLst/>
          </a:prstGeom>
        </p:spPr>
      </p:pic>
      <p:pic>
        <p:nvPicPr>
          <p:cNvPr id="5" name="Picture 4">
            <a:extLst>
              <a:ext uri="{FF2B5EF4-FFF2-40B4-BE49-F238E27FC236}">
                <a16:creationId xmlns:a16="http://schemas.microsoft.com/office/drawing/2014/main" id="{F1015758-7790-E143-B9C0-30A4A38BE44F}"/>
              </a:ext>
            </a:extLst>
          </p:cNvPr>
          <p:cNvPicPr>
            <a:picLocks noChangeAspect="1"/>
          </p:cNvPicPr>
          <p:nvPr/>
        </p:nvPicPr>
        <p:blipFill>
          <a:blip r:embed="rId3"/>
          <a:stretch>
            <a:fillRect/>
          </a:stretch>
        </p:blipFill>
        <p:spPr>
          <a:xfrm>
            <a:off x="8969524" y="580505"/>
            <a:ext cx="2602786" cy="2546510"/>
          </a:xfrm>
          <a:prstGeom prst="rect">
            <a:avLst/>
          </a:prstGeom>
        </p:spPr>
      </p:pic>
      <p:sp>
        <p:nvSpPr>
          <p:cNvPr id="6" name="Rectangle 5">
            <a:extLst>
              <a:ext uri="{FF2B5EF4-FFF2-40B4-BE49-F238E27FC236}">
                <a16:creationId xmlns:a16="http://schemas.microsoft.com/office/drawing/2014/main" id="{AF84AD30-7C49-4642-9661-C5C64346082B}"/>
              </a:ext>
            </a:extLst>
          </p:cNvPr>
          <p:cNvSpPr/>
          <p:nvPr/>
        </p:nvSpPr>
        <p:spPr>
          <a:xfrm>
            <a:off x="9337878" y="4243516"/>
            <a:ext cx="1929689" cy="793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Models</a:t>
            </a:r>
          </a:p>
        </p:txBody>
      </p:sp>
    </p:spTree>
    <p:extLst>
      <p:ext uri="{BB962C8B-B14F-4D97-AF65-F5344CB8AC3E}">
        <p14:creationId xmlns:p14="http://schemas.microsoft.com/office/powerpoint/2010/main" val="36031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600" dirty="0">
                <a:solidFill>
                  <a:schemeClr val="bg1"/>
                </a:solidFill>
              </a:rPr>
              <a:t>What are </a:t>
            </a:r>
            <a:r>
              <a:rPr lang="en-US" sz="3600" dirty="0">
                <a:solidFill>
                  <a:srgbClr val="FF40FF"/>
                </a:solidFill>
              </a:rPr>
              <a:t>data</a:t>
            </a:r>
            <a:r>
              <a:rPr lang="en-US" sz="3600" dirty="0">
                <a:solidFill>
                  <a:schemeClr val="bg1"/>
                </a:solidFill>
              </a:rPr>
              <a:t>?</a:t>
            </a:r>
          </a:p>
          <a:p>
            <a:endParaRPr lang="en-US" sz="3600" dirty="0"/>
          </a:p>
        </p:txBody>
      </p:sp>
      <p:pic>
        <p:nvPicPr>
          <p:cNvPr id="8" name="Picture 7">
            <a:extLst>
              <a:ext uri="{FF2B5EF4-FFF2-40B4-BE49-F238E27FC236}">
                <a16:creationId xmlns:a16="http://schemas.microsoft.com/office/drawing/2014/main" id="{614B8511-1769-1941-8CB5-CB115A5A8D88}"/>
              </a:ext>
            </a:extLst>
          </p:cNvPr>
          <p:cNvPicPr>
            <a:picLocks noChangeAspect="1"/>
          </p:cNvPicPr>
          <p:nvPr/>
        </p:nvPicPr>
        <p:blipFill>
          <a:blip r:embed="rId2"/>
          <a:stretch>
            <a:fillRect/>
          </a:stretch>
        </p:blipFill>
        <p:spPr>
          <a:xfrm>
            <a:off x="10723931" y="0"/>
            <a:ext cx="1468069" cy="1436327"/>
          </a:xfrm>
          <a:prstGeom prst="rect">
            <a:avLst/>
          </a:prstGeom>
        </p:spPr>
      </p:pic>
      <p:sp>
        <p:nvSpPr>
          <p:cNvPr id="5" name="Title 4">
            <a:extLst>
              <a:ext uri="{FF2B5EF4-FFF2-40B4-BE49-F238E27FC236}">
                <a16:creationId xmlns:a16="http://schemas.microsoft.com/office/drawing/2014/main" id="{35AEE355-22C7-81AB-5DCD-14AC46D43EE8}"/>
              </a:ext>
            </a:extLst>
          </p:cNvPr>
          <p:cNvSpPr>
            <a:spLocks noGrp="1"/>
          </p:cNvSpPr>
          <p:nvPr>
            <p:ph type="title"/>
          </p:nvPr>
        </p:nvSpPr>
        <p:spPr/>
        <p:txBody>
          <a:bodyPr/>
          <a:lstStyle/>
          <a:p>
            <a:endParaRPr lang="en-US"/>
          </a:p>
        </p:txBody>
      </p:sp>
      <p:sp>
        <p:nvSpPr>
          <p:cNvPr id="6" name="Title 1">
            <a:extLst>
              <a:ext uri="{FF2B5EF4-FFF2-40B4-BE49-F238E27FC236}">
                <a16:creationId xmlns:a16="http://schemas.microsoft.com/office/drawing/2014/main" id="{11DAA616-0309-680A-BDAF-73D30CA3A5E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40FF"/>
                </a:solidFill>
              </a:rPr>
              <a:t>Data</a:t>
            </a:r>
            <a:r>
              <a:rPr lang="en-US" b="1" dirty="0">
                <a:solidFill>
                  <a:schemeClr val="bg1"/>
                </a:solidFill>
              </a:rPr>
              <a:t> and </a:t>
            </a:r>
            <a:r>
              <a:rPr lang="en-US" b="1" dirty="0">
                <a:solidFill>
                  <a:schemeClr val="accent5">
                    <a:lumMod val="75000"/>
                  </a:schemeClr>
                </a:solidFill>
              </a:rPr>
              <a:t>Models</a:t>
            </a:r>
          </a:p>
        </p:txBody>
      </p:sp>
    </p:spTree>
    <p:extLst>
      <p:ext uri="{BB962C8B-B14F-4D97-AF65-F5344CB8AC3E}">
        <p14:creationId xmlns:p14="http://schemas.microsoft.com/office/powerpoint/2010/main" val="4150951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600" dirty="0">
                <a:solidFill>
                  <a:schemeClr val="bg1"/>
                </a:solidFill>
              </a:rPr>
              <a:t>What are </a:t>
            </a:r>
            <a:r>
              <a:rPr lang="en-US" sz="3600" dirty="0">
                <a:solidFill>
                  <a:srgbClr val="FF40FF"/>
                </a:solidFill>
              </a:rPr>
              <a:t>data</a:t>
            </a:r>
            <a:r>
              <a:rPr lang="en-US" sz="3600" dirty="0">
                <a:solidFill>
                  <a:schemeClr val="bg1"/>
                </a:solidFill>
              </a:rPr>
              <a:t>?</a:t>
            </a:r>
          </a:p>
          <a:p>
            <a:pPr lvl="1"/>
            <a:r>
              <a:rPr lang="en-US" sz="2800" dirty="0"/>
              <a:t>Backbone of science</a:t>
            </a:r>
          </a:p>
          <a:p>
            <a:pPr lvl="1"/>
            <a:r>
              <a:rPr lang="en-US" sz="2800" dirty="0">
                <a:solidFill>
                  <a:srgbClr val="FF40FF"/>
                </a:solidFill>
              </a:rPr>
              <a:t>Evidence</a:t>
            </a:r>
            <a:r>
              <a:rPr lang="en-US" sz="2800" dirty="0"/>
              <a:t> </a:t>
            </a:r>
            <a:r>
              <a:rPr lang="en-US" sz="2800" dirty="0">
                <a:solidFill>
                  <a:schemeClr val="bg1"/>
                </a:solidFill>
              </a:rPr>
              <a:t>to support a </a:t>
            </a:r>
            <a:r>
              <a:rPr lang="en-US" sz="2800" dirty="0">
                <a:solidFill>
                  <a:schemeClr val="accent5">
                    <a:lumMod val="75000"/>
                  </a:schemeClr>
                </a:solidFill>
              </a:rPr>
              <a:t>claim</a:t>
            </a:r>
          </a:p>
          <a:p>
            <a:endParaRPr lang="en-US" dirty="0"/>
          </a:p>
        </p:txBody>
      </p:sp>
      <p:pic>
        <p:nvPicPr>
          <p:cNvPr id="10" name="Picture 9">
            <a:extLst>
              <a:ext uri="{FF2B5EF4-FFF2-40B4-BE49-F238E27FC236}">
                <a16:creationId xmlns:a16="http://schemas.microsoft.com/office/drawing/2014/main" id="{CE62CECB-572F-B843-ABB9-E8C9C4AB1257}"/>
              </a:ext>
            </a:extLst>
          </p:cNvPr>
          <p:cNvPicPr>
            <a:picLocks noChangeAspect="1"/>
          </p:cNvPicPr>
          <p:nvPr/>
        </p:nvPicPr>
        <p:blipFill>
          <a:blip r:embed="rId2"/>
          <a:stretch>
            <a:fillRect/>
          </a:stretch>
        </p:blipFill>
        <p:spPr>
          <a:xfrm>
            <a:off x="10723931" y="0"/>
            <a:ext cx="1468069" cy="1436327"/>
          </a:xfrm>
          <a:prstGeom prst="rect">
            <a:avLst/>
          </a:prstGeom>
        </p:spPr>
      </p:pic>
      <p:sp>
        <p:nvSpPr>
          <p:cNvPr id="7" name="Title 1">
            <a:extLst>
              <a:ext uri="{FF2B5EF4-FFF2-40B4-BE49-F238E27FC236}">
                <a16:creationId xmlns:a16="http://schemas.microsoft.com/office/drawing/2014/main" id="{2A022479-EE98-BA3A-1EEB-F6CA51824A8C}"/>
              </a:ext>
            </a:extLst>
          </p:cNvPr>
          <p:cNvSpPr>
            <a:spLocks noGrp="1"/>
          </p:cNvSpPr>
          <p:nvPr>
            <p:ph type="title"/>
          </p:nvPr>
        </p:nvSpPr>
        <p:spPr>
          <a:xfrm>
            <a:off x="838200" y="365125"/>
            <a:ext cx="10515600" cy="1325563"/>
          </a:xfrm>
        </p:spPr>
        <p:txBody>
          <a:bodyPr/>
          <a:lstStyle/>
          <a:p>
            <a:r>
              <a:rPr lang="en-US" b="1" dirty="0">
                <a:solidFill>
                  <a:srgbClr val="FF40FF"/>
                </a:solidFill>
              </a:rPr>
              <a:t>Data</a:t>
            </a:r>
            <a:r>
              <a:rPr lang="en-US" b="1" dirty="0">
                <a:solidFill>
                  <a:schemeClr val="bg1"/>
                </a:solidFill>
              </a:rPr>
              <a:t> and </a:t>
            </a:r>
            <a:r>
              <a:rPr lang="en-US" b="1" dirty="0">
                <a:solidFill>
                  <a:schemeClr val="accent5">
                    <a:lumMod val="75000"/>
                  </a:schemeClr>
                </a:solidFill>
              </a:rPr>
              <a:t>Models</a:t>
            </a:r>
          </a:p>
        </p:txBody>
      </p:sp>
    </p:spTree>
    <p:extLst>
      <p:ext uri="{BB962C8B-B14F-4D97-AF65-F5344CB8AC3E}">
        <p14:creationId xmlns:p14="http://schemas.microsoft.com/office/powerpoint/2010/main" val="1677965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Are these data?</a:t>
            </a:r>
          </a:p>
        </p:txBody>
      </p:sp>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pic>
        <p:nvPicPr>
          <p:cNvPr id="20" name="Picture 19">
            <a:extLst>
              <a:ext uri="{FF2B5EF4-FFF2-40B4-BE49-F238E27FC236}">
                <a16:creationId xmlns:a16="http://schemas.microsoft.com/office/drawing/2014/main" id="{A4A8CA98-E610-332F-C8C3-519B86BA5A77}"/>
              </a:ext>
            </a:extLst>
          </p:cNvPr>
          <p:cNvPicPr>
            <a:picLocks noChangeAspect="1"/>
          </p:cNvPicPr>
          <p:nvPr/>
        </p:nvPicPr>
        <p:blipFill rotWithShape="1">
          <a:blip r:embed="rId3"/>
          <a:srcRect l="15994" t="8057" r="6161" b="21148"/>
          <a:stretch/>
        </p:blipFill>
        <p:spPr>
          <a:xfrm>
            <a:off x="3526971" y="1877785"/>
            <a:ext cx="5159829" cy="3755571"/>
          </a:xfrm>
          <a:prstGeom prst="rect">
            <a:avLst/>
          </a:prstGeom>
        </p:spPr>
      </p:pic>
    </p:spTree>
    <p:extLst>
      <p:ext uri="{BB962C8B-B14F-4D97-AF65-F5344CB8AC3E}">
        <p14:creationId xmlns:p14="http://schemas.microsoft.com/office/powerpoint/2010/main" val="1819942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Are these data?</a:t>
            </a:r>
          </a:p>
        </p:txBody>
      </p:sp>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pic>
        <p:nvPicPr>
          <p:cNvPr id="20" name="Picture 19">
            <a:extLst>
              <a:ext uri="{FF2B5EF4-FFF2-40B4-BE49-F238E27FC236}">
                <a16:creationId xmlns:a16="http://schemas.microsoft.com/office/drawing/2014/main" id="{A4A8CA98-E610-332F-C8C3-519B86BA5A77}"/>
              </a:ext>
            </a:extLst>
          </p:cNvPr>
          <p:cNvPicPr>
            <a:picLocks noChangeAspect="1"/>
          </p:cNvPicPr>
          <p:nvPr/>
        </p:nvPicPr>
        <p:blipFill rotWithShape="1">
          <a:blip r:embed="rId3"/>
          <a:srcRect l="15008" r="4685" b="17763"/>
          <a:stretch/>
        </p:blipFill>
        <p:spPr>
          <a:xfrm>
            <a:off x="3461656" y="1450395"/>
            <a:ext cx="5323115" cy="4362576"/>
          </a:xfrm>
          <a:prstGeom prst="rect">
            <a:avLst/>
          </a:prstGeom>
        </p:spPr>
      </p:pic>
      <p:sp>
        <p:nvSpPr>
          <p:cNvPr id="3" name="Title 1">
            <a:extLst>
              <a:ext uri="{FF2B5EF4-FFF2-40B4-BE49-F238E27FC236}">
                <a16:creationId xmlns:a16="http://schemas.microsoft.com/office/drawing/2014/main" id="{34268C23-0008-DC61-3651-3CD2D9D22469}"/>
              </a:ext>
            </a:extLst>
          </p:cNvPr>
          <p:cNvSpPr txBox="1">
            <a:spLocks/>
          </p:cNvSpPr>
          <p:nvPr/>
        </p:nvSpPr>
        <p:spPr>
          <a:xfrm>
            <a:off x="3081407" y="5612819"/>
            <a:ext cx="66994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bg1"/>
                </a:solidFill>
              </a:rPr>
              <a:t>What do we need to make these data?</a:t>
            </a:r>
          </a:p>
        </p:txBody>
      </p:sp>
    </p:spTree>
    <p:extLst>
      <p:ext uri="{BB962C8B-B14F-4D97-AF65-F5344CB8AC3E}">
        <p14:creationId xmlns:p14="http://schemas.microsoft.com/office/powerpoint/2010/main" val="285908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Are these data?</a:t>
            </a:r>
          </a:p>
        </p:txBody>
      </p:sp>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pic>
        <p:nvPicPr>
          <p:cNvPr id="20" name="Picture 19">
            <a:extLst>
              <a:ext uri="{FF2B5EF4-FFF2-40B4-BE49-F238E27FC236}">
                <a16:creationId xmlns:a16="http://schemas.microsoft.com/office/drawing/2014/main" id="{A4A8CA98-E610-332F-C8C3-519B86BA5A77}"/>
              </a:ext>
            </a:extLst>
          </p:cNvPr>
          <p:cNvPicPr>
            <a:picLocks noChangeAspect="1"/>
          </p:cNvPicPr>
          <p:nvPr/>
        </p:nvPicPr>
        <p:blipFill rotWithShape="1">
          <a:blip r:embed="rId3"/>
          <a:srcRect l="8358" b="10991"/>
          <a:stretch/>
        </p:blipFill>
        <p:spPr>
          <a:xfrm>
            <a:off x="3020786" y="1450395"/>
            <a:ext cx="6074526" cy="4721805"/>
          </a:xfrm>
          <a:prstGeom prst="rect">
            <a:avLst/>
          </a:prstGeom>
        </p:spPr>
      </p:pic>
    </p:spTree>
    <p:extLst>
      <p:ext uri="{BB962C8B-B14F-4D97-AF65-F5344CB8AC3E}">
        <p14:creationId xmlns:p14="http://schemas.microsoft.com/office/powerpoint/2010/main" val="1620897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Are these data?</a:t>
            </a:r>
          </a:p>
        </p:txBody>
      </p:sp>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pic>
        <p:nvPicPr>
          <p:cNvPr id="20" name="Picture 19">
            <a:extLst>
              <a:ext uri="{FF2B5EF4-FFF2-40B4-BE49-F238E27FC236}">
                <a16:creationId xmlns:a16="http://schemas.microsoft.com/office/drawing/2014/main" id="{A4A8CA98-E610-332F-C8C3-519B86BA5A77}"/>
              </a:ext>
            </a:extLst>
          </p:cNvPr>
          <p:cNvPicPr>
            <a:picLocks noChangeAspect="1"/>
          </p:cNvPicPr>
          <p:nvPr/>
        </p:nvPicPr>
        <p:blipFill>
          <a:blip r:embed="rId3"/>
          <a:stretch>
            <a:fillRect/>
          </a:stretch>
        </p:blipFill>
        <p:spPr>
          <a:xfrm>
            <a:off x="2466819" y="1450395"/>
            <a:ext cx="6628493" cy="5304862"/>
          </a:xfrm>
          <a:prstGeom prst="rect">
            <a:avLst/>
          </a:prstGeom>
        </p:spPr>
      </p:pic>
    </p:spTree>
    <p:extLst>
      <p:ext uri="{BB962C8B-B14F-4D97-AF65-F5344CB8AC3E}">
        <p14:creationId xmlns:p14="http://schemas.microsoft.com/office/powerpoint/2010/main" val="1002865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a:xfrm>
            <a:off x="208331" y="0"/>
            <a:ext cx="10515600" cy="1325563"/>
          </a:xfrm>
        </p:spPr>
        <p:txBody>
          <a:bodyPr/>
          <a:lstStyle/>
          <a:p>
            <a:r>
              <a:rPr lang="en-US" dirty="0">
                <a:solidFill>
                  <a:schemeClr val="bg1"/>
                </a:solidFill>
              </a:rPr>
              <a:t>Are these data?</a:t>
            </a:r>
          </a:p>
        </p:txBody>
      </p:sp>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pic>
        <p:nvPicPr>
          <p:cNvPr id="20" name="Picture 19">
            <a:extLst>
              <a:ext uri="{FF2B5EF4-FFF2-40B4-BE49-F238E27FC236}">
                <a16:creationId xmlns:a16="http://schemas.microsoft.com/office/drawing/2014/main" id="{A4A8CA98-E610-332F-C8C3-519B86BA5A77}"/>
              </a:ext>
            </a:extLst>
          </p:cNvPr>
          <p:cNvPicPr>
            <a:picLocks noChangeAspect="1"/>
          </p:cNvPicPr>
          <p:nvPr/>
        </p:nvPicPr>
        <p:blipFill>
          <a:blip r:embed="rId3"/>
          <a:stretch>
            <a:fillRect/>
          </a:stretch>
        </p:blipFill>
        <p:spPr>
          <a:xfrm>
            <a:off x="2466819" y="1450395"/>
            <a:ext cx="6628493" cy="5304862"/>
          </a:xfrm>
          <a:prstGeom prst="rect">
            <a:avLst/>
          </a:prstGeom>
        </p:spPr>
      </p:pic>
      <p:pic>
        <p:nvPicPr>
          <p:cNvPr id="5" name="Picture 4">
            <a:extLst>
              <a:ext uri="{FF2B5EF4-FFF2-40B4-BE49-F238E27FC236}">
                <a16:creationId xmlns:a16="http://schemas.microsoft.com/office/drawing/2014/main" id="{F60ED5F8-A138-456B-A6B8-0261CC0EC6FF}"/>
              </a:ext>
            </a:extLst>
          </p:cNvPr>
          <p:cNvPicPr>
            <a:picLocks noChangeAspect="1"/>
          </p:cNvPicPr>
          <p:nvPr/>
        </p:nvPicPr>
        <p:blipFill>
          <a:blip r:embed="rId4"/>
          <a:stretch>
            <a:fillRect/>
          </a:stretch>
        </p:blipFill>
        <p:spPr>
          <a:xfrm>
            <a:off x="2209800" y="1055889"/>
            <a:ext cx="7772400" cy="539348"/>
          </a:xfrm>
          <a:prstGeom prst="rect">
            <a:avLst/>
          </a:prstGeom>
        </p:spPr>
      </p:pic>
    </p:spTree>
    <p:extLst>
      <p:ext uri="{BB962C8B-B14F-4D97-AF65-F5344CB8AC3E}">
        <p14:creationId xmlns:p14="http://schemas.microsoft.com/office/powerpoint/2010/main" val="1482383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502068"/>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define “science” </a:t>
            </a:r>
          </a:p>
          <a:p>
            <a:r>
              <a:rPr lang="en-US" sz="3200" dirty="0">
                <a:solidFill>
                  <a:schemeClr val="bg1"/>
                </a:solidFill>
              </a:rPr>
              <a:t>To define “data” </a:t>
            </a:r>
          </a:p>
          <a:p>
            <a:r>
              <a:rPr lang="en-US" sz="3200" dirty="0">
                <a:solidFill>
                  <a:schemeClr val="bg1"/>
                </a:solidFill>
              </a:rPr>
              <a:t>To define “models”</a:t>
            </a:r>
          </a:p>
          <a:p>
            <a:endParaRPr lang="en-US" sz="3200" dirty="0">
              <a:solidFill>
                <a:schemeClr val="bg1"/>
              </a:solidFill>
            </a:endParaRPr>
          </a:p>
        </p:txBody>
      </p:sp>
    </p:spTree>
    <p:extLst>
      <p:ext uri="{BB962C8B-B14F-4D97-AF65-F5344CB8AC3E}">
        <p14:creationId xmlns:p14="http://schemas.microsoft.com/office/powerpoint/2010/main" val="130801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a:xfrm>
            <a:off x="208331" y="0"/>
            <a:ext cx="10515600" cy="1325563"/>
          </a:xfrm>
        </p:spPr>
        <p:txBody>
          <a:bodyPr/>
          <a:lstStyle/>
          <a:p>
            <a:r>
              <a:rPr lang="en-US" dirty="0">
                <a:solidFill>
                  <a:schemeClr val="bg1"/>
                </a:solidFill>
              </a:rPr>
              <a:t>Are these data?</a:t>
            </a:r>
          </a:p>
        </p:txBody>
      </p:sp>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pic>
        <p:nvPicPr>
          <p:cNvPr id="20" name="Picture 19">
            <a:extLst>
              <a:ext uri="{FF2B5EF4-FFF2-40B4-BE49-F238E27FC236}">
                <a16:creationId xmlns:a16="http://schemas.microsoft.com/office/drawing/2014/main" id="{A4A8CA98-E610-332F-C8C3-519B86BA5A77}"/>
              </a:ext>
            </a:extLst>
          </p:cNvPr>
          <p:cNvPicPr>
            <a:picLocks noChangeAspect="1"/>
          </p:cNvPicPr>
          <p:nvPr/>
        </p:nvPicPr>
        <p:blipFill>
          <a:blip r:embed="rId3"/>
          <a:stretch>
            <a:fillRect/>
          </a:stretch>
        </p:blipFill>
        <p:spPr>
          <a:xfrm>
            <a:off x="2466819" y="1450395"/>
            <a:ext cx="6628493" cy="5304862"/>
          </a:xfrm>
          <a:prstGeom prst="rect">
            <a:avLst/>
          </a:prstGeom>
        </p:spPr>
      </p:pic>
      <p:pic>
        <p:nvPicPr>
          <p:cNvPr id="6" name="Picture 5">
            <a:extLst>
              <a:ext uri="{FF2B5EF4-FFF2-40B4-BE49-F238E27FC236}">
                <a16:creationId xmlns:a16="http://schemas.microsoft.com/office/drawing/2014/main" id="{43D63779-3F4F-33AE-B7BC-097EE8CF5C9A}"/>
              </a:ext>
            </a:extLst>
          </p:cNvPr>
          <p:cNvPicPr>
            <a:picLocks noChangeAspect="1"/>
          </p:cNvPicPr>
          <p:nvPr/>
        </p:nvPicPr>
        <p:blipFill>
          <a:blip r:embed="rId4"/>
          <a:stretch>
            <a:fillRect/>
          </a:stretch>
        </p:blipFill>
        <p:spPr>
          <a:xfrm>
            <a:off x="3761313" y="986483"/>
            <a:ext cx="4431393" cy="678159"/>
          </a:xfrm>
          <a:prstGeom prst="rect">
            <a:avLst/>
          </a:prstGeom>
        </p:spPr>
      </p:pic>
    </p:spTree>
    <p:extLst>
      <p:ext uri="{BB962C8B-B14F-4D97-AF65-F5344CB8AC3E}">
        <p14:creationId xmlns:p14="http://schemas.microsoft.com/office/powerpoint/2010/main" val="4055308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a:xfrm>
            <a:off x="208331" y="0"/>
            <a:ext cx="10515600" cy="1325563"/>
          </a:xfrm>
        </p:spPr>
        <p:txBody>
          <a:bodyPr/>
          <a:lstStyle/>
          <a:p>
            <a:r>
              <a:rPr lang="en-US" dirty="0">
                <a:solidFill>
                  <a:schemeClr val="bg1"/>
                </a:solidFill>
              </a:rPr>
              <a:t>Are these data?</a:t>
            </a:r>
          </a:p>
        </p:txBody>
      </p:sp>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pic>
        <p:nvPicPr>
          <p:cNvPr id="20" name="Picture 19">
            <a:extLst>
              <a:ext uri="{FF2B5EF4-FFF2-40B4-BE49-F238E27FC236}">
                <a16:creationId xmlns:a16="http://schemas.microsoft.com/office/drawing/2014/main" id="{A4A8CA98-E610-332F-C8C3-519B86BA5A77}"/>
              </a:ext>
            </a:extLst>
          </p:cNvPr>
          <p:cNvPicPr>
            <a:picLocks noChangeAspect="1"/>
          </p:cNvPicPr>
          <p:nvPr/>
        </p:nvPicPr>
        <p:blipFill>
          <a:blip r:embed="rId3"/>
          <a:stretch>
            <a:fillRect/>
          </a:stretch>
        </p:blipFill>
        <p:spPr>
          <a:xfrm>
            <a:off x="2466819" y="1450395"/>
            <a:ext cx="6628493" cy="5304862"/>
          </a:xfrm>
          <a:prstGeom prst="rect">
            <a:avLst/>
          </a:prstGeom>
        </p:spPr>
      </p:pic>
      <p:pic>
        <p:nvPicPr>
          <p:cNvPr id="5" name="Picture 4">
            <a:extLst>
              <a:ext uri="{FF2B5EF4-FFF2-40B4-BE49-F238E27FC236}">
                <a16:creationId xmlns:a16="http://schemas.microsoft.com/office/drawing/2014/main" id="{DC835DF3-7D57-A9F3-6CBB-40BA214DDFC7}"/>
              </a:ext>
            </a:extLst>
          </p:cNvPr>
          <p:cNvPicPr>
            <a:picLocks noChangeAspect="1"/>
          </p:cNvPicPr>
          <p:nvPr/>
        </p:nvPicPr>
        <p:blipFill>
          <a:blip r:embed="rId4"/>
          <a:stretch>
            <a:fillRect/>
          </a:stretch>
        </p:blipFill>
        <p:spPr>
          <a:xfrm>
            <a:off x="3558572" y="1060458"/>
            <a:ext cx="5074856" cy="530209"/>
          </a:xfrm>
          <a:prstGeom prst="rect">
            <a:avLst/>
          </a:prstGeom>
        </p:spPr>
      </p:pic>
    </p:spTree>
    <p:extLst>
      <p:ext uri="{BB962C8B-B14F-4D97-AF65-F5344CB8AC3E}">
        <p14:creationId xmlns:p14="http://schemas.microsoft.com/office/powerpoint/2010/main" val="2687183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a:xfrm>
            <a:off x="208331" y="0"/>
            <a:ext cx="10515600" cy="1325563"/>
          </a:xfrm>
        </p:spPr>
        <p:txBody>
          <a:bodyPr/>
          <a:lstStyle/>
          <a:p>
            <a:r>
              <a:rPr lang="en-US" dirty="0">
                <a:solidFill>
                  <a:schemeClr val="bg1"/>
                </a:solidFill>
              </a:rPr>
              <a:t>Are these data?</a:t>
            </a:r>
          </a:p>
        </p:txBody>
      </p:sp>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pic>
        <p:nvPicPr>
          <p:cNvPr id="20" name="Picture 19">
            <a:extLst>
              <a:ext uri="{FF2B5EF4-FFF2-40B4-BE49-F238E27FC236}">
                <a16:creationId xmlns:a16="http://schemas.microsoft.com/office/drawing/2014/main" id="{A4A8CA98-E610-332F-C8C3-519B86BA5A77}"/>
              </a:ext>
            </a:extLst>
          </p:cNvPr>
          <p:cNvPicPr>
            <a:picLocks noChangeAspect="1"/>
          </p:cNvPicPr>
          <p:nvPr/>
        </p:nvPicPr>
        <p:blipFill>
          <a:blip r:embed="rId3"/>
          <a:stretch>
            <a:fillRect/>
          </a:stretch>
        </p:blipFill>
        <p:spPr>
          <a:xfrm>
            <a:off x="2466819" y="1450395"/>
            <a:ext cx="6628493" cy="5304862"/>
          </a:xfrm>
          <a:prstGeom prst="rect">
            <a:avLst/>
          </a:prstGeom>
        </p:spPr>
      </p:pic>
      <p:pic>
        <p:nvPicPr>
          <p:cNvPr id="5" name="Picture 4">
            <a:extLst>
              <a:ext uri="{FF2B5EF4-FFF2-40B4-BE49-F238E27FC236}">
                <a16:creationId xmlns:a16="http://schemas.microsoft.com/office/drawing/2014/main" id="{DC835DF3-7D57-A9F3-6CBB-40BA214DDFC7}"/>
              </a:ext>
            </a:extLst>
          </p:cNvPr>
          <p:cNvPicPr>
            <a:picLocks noChangeAspect="1"/>
          </p:cNvPicPr>
          <p:nvPr/>
        </p:nvPicPr>
        <p:blipFill>
          <a:blip r:embed="rId4"/>
          <a:stretch>
            <a:fillRect/>
          </a:stretch>
        </p:blipFill>
        <p:spPr>
          <a:xfrm>
            <a:off x="3558572" y="1060458"/>
            <a:ext cx="5074856" cy="530209"/>
          </a:xfrm>
          <a:prstGeom prst="rect">
            <a:avLst/>
          </a:prstGeom>
        </p:spPr>
      </p:pic>
      <p:pic>
        <p:nvPicPr>
          <p:cNvPr id="6" name="Picture 5">
            <a:extLst>
              <a:ext uri="{FF2B5EF4-FFF2-40B4-BE49-F238E27FC236}">
                <a16:creationId xmlns:a16="http://schemas.microsoft.com/office/drawing/2014/main" id="{E8CDD988-3B28-BB33-E49B-5864F3CE31A6}"/>
              </a:ext>
            </a:extLst>
          </p:cNvPr>
          <p:cNvPicPr>
            <a:picLocks noChangeAspect="1"/>
          </p:cNvPicPr>
          <p:nvPr/>
        </p:nvPicPr>
        <p:blipFill>
          <a:blip r:embed="rId5"/>
          <a:stretch>
            <a:fillRect/>
          </a:stretch>
        </p:blipFill>
        <p:spPr>
          <a:xfrm>
            <a:off x="8537188" y="6466114"/>
            <a:ext cx="3654811" cy="377818"/>
          </a:xfrm>
          <a:prstGeom prst="rect">
            <a:avLst/>
          </a:prstGeom>
        </p:spPr>
      </p:pic>
    </p:spTree>
    <p:extLst>
      <p:ext uri="{BB962C8B-B14F-4D97-AF65-F5344CB8AC3E}">
        <p14:creationId xmlns:p14="http://schemas.microsoft.com/office/powerpoint/2010/main" val="4062898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sp>
        <p:nvSpPr>
          <p:cNvPr id="8" name="Content Placeholder 2">
            <a:extLst>
              <a:ext uri="{FF2B5EF4-FFF2-40B4-BE49-F238E27FC236}">
                <a16:creationId xmlns:a16="http://schemas.microsoft.com/office/drawing/2014/main" id="{33C8DB90-CF41-7B09-C3E4-9AB5C7C6C8C7}"/>
              </a:ext>
            </a:extLst>
          </p:cNvPr>
          <p:cNvSpPr>
            <a:spLocks noGrp="1"/>
          </p:cNvSpPr>
          <p:nvPr>
            <p:ph idx="1"/>
          </p:nvPr>
        </p:nvSpPr>
        <p:spPr>
          <a:xfrm>
            <a:off x="838200" y="943882"/>
            <a:ext cx="10515600" cy="4351338"/>
          </a:xfrm>
        </p:spPr>
        <p:txBody>
          <a:bodyPr>
            <a:normAutofit/>
          </a:bodyPr>
          <a:lstStyle/>
          <a:p>
            <a:pPr marL="0" indent="0">
              <a:buNone/>
            </a:pPr>
            <a:r>
              <a:rPr lang="en-US" sz="5000" dirty="0">
                <a:solidFill>
                  <a:schemeClr val="bg1"/>
                </a:solidFill>
                <a:latin typeface="+mj-lt"/>
              </a:rPr>
              <a:t>What are </a:t>
            </a:r>
            <a:r>
              <a:rPr lang="en-US" sz="5000" dirty="0">
                <a:solidFill>
                  <a:srgbClr val="FF40FF"/>
                </a:solidFill>
                <a:latin typeface="+mj-lt"/>
              </a:rPr>
              <a:t>data</a:t>
            </a:r>
            <a:r>
              <a:rPr lang="en-US" sz="5000" dirty="0">
                <a:solidFill>
                  <a:schemeClr val="bg1"/>
                </a:solidFill>
                <a:latin typeface="+mj-lt"/>
              </a:rPr>
              <a:t>?</a:t>
            </a:r>
          </a:p>
        </p:txBody>
      </p:sp>
      <p:sp>
        <p:nvSpPr>
          <p:cNvPr id="5" name="Content Placeholder 2">
            <a:extLst>
              <a:ext uri="{FF2B5EF4-FFF2-40B4-BE49-F238E27FC236}">
                <a16:creationId xmlns:a16="http://schemas.microsoft.com/office/drawing/2014/main" id="{DA29ECF6-2594-2C27-FE76-169042F6C37E}"/>
              </a:ext>
            </a:extLst>
          </p:cNvPr>
          <p:cNvSpPr txBox="1">
            <a:spLocks/>
          </p:cNvSpPr>
          <p:nvPr/>
        </p:nvSpPr>
        <p:spPr>
          <a:xfrm>
            <a:off x="942365" y="200372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3200" dirty="0">
                <a:solidFill>
                  <a:schemeClr val="bg1"/>
                </a:solidFill>
              </a:rPr>
              <a:t>A relationship between at least two variables</a:t>
            </a:r>
          </a:p>
          <a:p>
            <a:pPr lvl="2"/>
            <a:r>
              <a:rPr lang="en-US" sz="2600" dirty="0">
                <a:solidFill>
                  <a:schemeClr val="bg1"/>
                </a:solidFill>
              </a:rPr>
              <a:t>x: explanatory, control, driver, independent variable(s)</a:t>
            </a:r>
          </a:p>
          <a:p>
            <a:pPr lvl="2"/>
            <a:r>
              <a:rPr lang="en-US" sz="2600" dirty="0">
                <a:solidFill>
                  <a:schemeClr val="bg1"/>
                </a:solidFill>
              </a:rPr>
              <a:t>y: response, dependent variable(s) </a:t>
            </a:r>
          </a:p>
          <a:p>
            <a:pPr lvl="1"/>
            <a:r>
              <a:rPr lang="en-US" sz="3200" dirty="0">
                <a:solidFill>
                  <a:schemeClr val="bg1"/>
                </a:solidFill>
              </a:rPr>
              <a:t>x and y should be clearly defined </a:t>
            </a:r>
          </a:p>
          <a:p>
            <a:pPr lvl="2"/>
            <a:r>
              <a:rPr lang="en-US" sz="2800" dirty="0">
                <a:solidFill>
                  <a:schemeClr val="bg1"/>
                </a:solidFill>
              </a:rPr>
              <a:t>with respect to the</a:t>
            </a:r>
            <a:r>
              <a:rPr lang="en-US" sz="2800" b="1" dirty="0">
                <a:solidFill>
                  <a:schemeClr val="bg1"/>
                </a:solidFill>
              </a:rPr>
              <a:t> question!</a:t>
            </a:r>
            <a:endParaRPr lang="en-US" sz="3200" dirty="0">
              <a:solidFill>
                <a:schemeClr val="bg1"/>
              </a:solidFill>
            </a:endParaRPr>
          </a:p>
          <a:p>
            <a:pPr lvl="1"/>
            <a:r>
              <a:rPr lang="en-US" sz="3200" dirty="0">
                <a:solidFill>
                  <a:schemeClr val="bg1"/>
                </a:solidFill>
              </a:rPr>
              <a:t>Backbone of science</a:t>
            </a:r>
          </a:p>
          <a:p>
            <a:pPr lvl="1"/>
            <a:r>
              <a:rPr lang="en-US" sz="3200" dirty="0">
                <a:solidFill>
                  <a:schemeClr val="bg1"/>
                </a:solidFill>
              </a:rPr>
              <a:t>Evidence to support a claim</a:t>
            </a:r>
          </a:p>
          <a:p>
            <a:pPr lvl="1"/>
            <a:endParaRPr lang="en-US" sz="3200" dirty="0">
              <a:solidFill>
                <a:schemeClr val="bg1"/>
              </a:solidFill>
            </a:endParaRPr>
          </a:p>
        </p:txBody>
      </p:sp>
      <p:sp>
        <p:nvSpPr>
          <p:cNvPr id="6" name="Rectangle 5">
            <a:extLst>
              <a:ext uri="{FF2B5EF4-FFF2-40B4-BE49-F238E27FC236}">
                <a16:creationId xmlns:a16="http://schemas.microsoft.com/office/drawing/2014/main" id="{52F66DEE-73D0-750A-0328-C585961B789A}"/>
              </a:ext>
            </a:extLst>
          </p:cNvPr>
          <p:cNvSpPr/>
          <p:nvPr/>
        </p:nvSpPr>
        <p:spPr>
          <a:xfrm>
            <a:off x="1289113" y="3400191"/>
            <a:ext cx="7058635" cy="28248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840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sp>
        <p:nvSpPr>
          <p:cNvPr id="8" name="Content Placeholder 2">
            <a:extLst>
              <a:ext uri="{FF2B5EF4-FFF2-40B4-BE49-F238E27FC236}">
                <a16:creationId xmlns:a16="http://schemas.microsoft.com/office/drawing/2014/main" id="{33C8DB90-CF41-7B09-C3E4-9AB5C7C6C8C7}"/>
              </a:ext>
            </a:extLst>
          </p:cNvPr>
          <p:cNvSpPr>
            <a:spLocks noGrp="1"/>
          </p:cNvSpPr>
          <p:nvPr>
            <p:ph idx="1"/>
          </p:nvPr>
        </p:nvSpPr>
        <p:spPr>
          <a:xfrm>
            <a:off x="838200" y="943882"/>
            <a:ext cx="10515600" cy="4351338"/>
          </a:xfrm>
        </p:spPr>
        <p:txBody>
          <a:bodyPr>
            <a:normAutofit/>
          </a:bodyPr>
          <a:lstStyle/>
          <a:p>
            <a:pPr marL="0" indent="0">
              <a:buNone/>
            </a:pPr>
            <a:r>
              <a:rPr lang="en-US" sz="5000" dirty="0">
                <a:solidFill>
                  <a:schemeClr val="bg1"/>
                </a:solidFill>
                <a:latin typeface="+mj-lt"/>
              </a:rPr>
              <a:t>What are </a:t>
            </a:r>
            <a:r>
              <a:rPr lang="en-US" sz="5000" dirty="0">
                <a:solidFill>
                  <a:srgbClr val="FF40FF"/>
                </a:solidFill>
                <a:latin typeface="+mj-lt"/>
              </a:rPr>
              <a:t>data</a:t>
            </a:r>
            <a:r>
              <a:rPr lang="en-US" sz="5000" dirty="0">
                <a:solidFill>
                  <a:schemeClr val="bg1"/>
                </a:solidFill>
                <a:latin typeface="+mj-lt"/>
              </a:rPr>
              <a:t>?</a:t>
            </a:r>
          </a:p>
        </p:txBody>
      </p:sp>
      <p:sp>
        <p:nvSpPr>
          <p:cNvPr id="5" name="Content Placeholder 2">
            <a:extLst>
              <a:ext uri="{FF2B5EF4-FFF2-40B4-BE49-F238E27FC236}">
                <a16:creationId xmlns:a16="http://schemas.microsoft.com/office/drawing/2014/main" id="{DA29ECF6-2594-2C27-FE76-169042F6C37E}"/>
              </a:ext>
            </a:extLst>
          </p:cNvPr>
          <p:cNvSpPr txBox="1">
            <a:spLocks/>
          </p:cNvSpPr>
          <p:nvPr/>
        </p:nvSpPr>
        <p:spPr>
          <a:xfrm>
            <a:off x="942365" y="200372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3200" dirty="0">
                <a:solidFill>
                  <a:schemeClr val="bg1"/>
                </a:solidFill>
              </a:rPr>
              <a:t>A relationship between at least two variables</a:t>
            </a:r>
          </a:p>
          <a:p>
            <a:pPr lvl="2"/>
            <a:r>
              <a:rPr lang="en-US" sz="2600" dirty="0">
                <a:solidFill>
                  <a:schemeClr val="bg1"/>
                </a:solidFill>
              </a:rPr>
              <a:t>x: explanatory, control, driver, independent variable(s)</a:t>
            </a:r>
          </a:p>
          <a:p>
            <a:pPr lvl="2"/>
            <a:r>
              <a:rPr lang="en-US" sz="2600" dirty="0">
                <a:solidFill>
                  <a:schemeClr val="bg1"/>
                </a:solidFill>
              </a:rPr>
              <a:t>y: response, dependent variable(s) </a:t>
            </a:r>
          </a:p>
          <a:p>
            <a:pPr lvl="1"/>
            <a:r>
              <a:rPr lang="en-US" sz="3200" dirty="0">
                <a:solidFill>
                  <a:schemeClr val="bg1"/>
                </a:solidFill>
              </a:rPr>
              <a:t>x and y should be clearly defined </a:t>
            </a:r>
          </a:p>
          <a:p>
            <a:pPr lvl="2"/>
            <a:r>
              <a:rPr lang="en-US" sz="2800" dirty="0">
                <a:solidFill>
                  <a:schemeClr val="bg1"/>
                </a:solidFill>
              </a:rPr>
              <a:t>with respect to the</a:t>
            </a:r>
            <a:r>
              <a:rPr lang="en-US" sz="2800" b="1" dirty="0">
                <a:solidFill>
                  <a:schemeClr val="bg1"/>
                </a:solidFill>
              </a:rPr>
              <a:t> question!</a:t>
            </a:r>
            <a:endParaRPr lang="en-US" sz="3200" dirty="0">
              <a:solidFill>
                <a:schemeClr val="bg1"/>
              </a:solidFill>
            </a:endParaRPr>
          </a:p>
          <a:p>
            <a:pPr lvl="1"/>
            <a:r>
              <a:rPr lang="en-US" sz="3200" dirty="0">
                <a:solidFill>
                  <a:schemeClr val="bg1"/>
                </a:solidFill>
              </a:rPr>
              <a:t>Backbone of science</a:t>
            </a:r>
          </a:p>
          <a:p>
            <a:pPr lvl="1"/>
            <a:r>
              <a:rPr lang="en-US" sz="3200" dirty="0">
                <a:solidFill>
                  <a:schemeClr val="bg1"/>
                </a:solidFill>
              </a:rPr>
              <a:t>Evidence to support a claim</a:t>
            </a:r>
          </a:p>
          <a:p>
            <a:pPr lvl="1"/>
            <a:endParaRPr lang="en-US" sz="3200" dirty="0">
              <a:solidFill>
                <a:schemeClr val="bg1"/>
              </a:solidFill>
            </a:endParaRPr>
          </a:p>
        </p:txBody>
      </p:sp>
      <p:sp>
        <p:nvSpPr>
          <p:cNvPr id="2" name="Rectangle 1">
            <a:extLst>
              <a:ext uri="{FF2B5EF4-FFF2-40B4-BE49-F238E27FC236}">
                <a16:creationId xmlns:a16="http://schemas.microsoft.com/office/drawing/2014/main" id="{EDB80D8B-B5A4-8F9B-949D-F17FFC94FAC7}"/>
              </a:ext>
            </a:extLst>
          </p:cNvPr>
          <p:cNvSpPr/>
          <p:nvPr/>
        </p:nvSpPr>
        <p:spPr>
          <a:xfrm>
            <a:off x="1289113" y="4359729"/>
            <a:ext cx="7058635" cy="18653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654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sp>
        <p:nvSpPr>
          <p:cNvPr id="8" name="Content Placeholder 2">
            <a:extLst>
              <a:ext uri="{FF2B5EF4-FFF2-40B4-BE49-F238E27FC236}">
                <a16:creationId xmlns:a16="http://schemas.microsoft.com/office/drawing/2014/main" id="{33C8DB90-CF41-7B09-C3E4-9AB5C7C6C8C7}"/>
              </a:ext>
            </a:extLst>
          </p:cNvPr>
          <p:cNvSpPr>
            <a:spLocks noGrp="1"/>
          </p:cNvSpPr>
          <p:nvPr>
            <p:ph idx="1"/>
          </p:nvPr>
        </p:nvSpPr>
        <p:spPr>
          <a:xfrm>
            <a:off x="838200" y="943882"/>
            <a:ext cx="10515600" cy="4351338"/>
          </a:xfrm>
        </p:spPr>
        <p:txBody>
          <a:bodyPr>
            <a:normAutofit/>
          </a:bodyPr>
          <a:lstStyle/>
          <a:p>
            <a:pPr marL="0" indent="0">
              <a:buNone/>
            </a:pPr>
            <a:r>
              <a:rPr lang="en-US" sz="5000" dirty="0">
                <a:solidFill>
                  <a:schemeClr val="bg1"/>
                </a:solidFill>
                <a:latin typeface="+mj-lt"/>
              </a:rPr>
              <a:t>What are </a:t>
            </a:r>
            <a:r>
              <a:rPr lang="en-US" sz="5000" dirty="0">
                <a:solidFill>
                  <a:srgbClr val="FF40FF"/>
                </a:solidFill>
                <a:latin typeface="+mj-lt"/>
              </a:rPr>
              <a:t>data</a:t>
            </a:r>
            <a:r>
              <a:rPr lang="en-US" sz="5000" dirty="0">
                <a:solidFill>
                  <a:schemeClr val="bg1"/>
                </a:solidFill>
                <a:latin typeface="+mj-lt"/>
              </a:rPr>
              <a:t>?</a:t>
            </a:r>
          </a:p>
        </p:txBody>
      </p:sp>
      <p:sp>
        <p:nvSpPr>
          <p:cNvPr id="5" name="Content Placeholder 2">
            <a:extLst>
              <a:ext uri="{FF2B5EF4-FFF2-40B4-BE49-F238E27FC236}">
                <a16:creationId xmlns:a16="http://schemas.microsoft.com/office/drawing/2014/main" id="{DA29ECF6-2594-2C27-FE76-169042F6C37E}"/>
              </a:ext>
            </a:extLst>
          </p:cNvPr>
          <p:cNvSpPr txBox="1">
            <a:spLocks/>
          </p:cNvSpPr>
          <p:nvPr/>
        </p:nvSpPr>
        <p:spPr>
          <a:xfrm>
            <a:off x="942365" y="200372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3200" dirty="0">
                <a:solidFill>
                  <a:schemeClr val="bg1"/>
                </a:solidFill>
              </a:rPr>
              <a:t>A relationship between at least two variables</a:t>
            </a:r>
          </a:p>
          <a:p>
            <a:pPr lvl="2"/>
            <a:r>
              <a:rPr lang="en-US" sz="2600" dirty="0">
                <a:solidFill>
                  <a:schemeClr val="bg1"/>
                </a:solidFill>
              </a:rPr>
              <a:t>x: explanatory, control, driver, independent variable(s)</a:t>
            </a:r>
          </a:p>
          <a:p>
            <a:pPr lvl="2"/>
            <a:r>
              <a:rPr lang="en-US" sz="2600" dirty="0">
                <a:solidFill>
                  <a:schemeClr val="bg1"/>
                </a:solidFill>
              </a:rPr>
              <a:t>y: response, dependent variable(s) </a:t>
            </a:r>
          </a:p>
          <a:p>
            <a:pPr lvl="1"/>
            <a:r>
              <a:rPr lang="en-US" sz="3200" dirty="0">
                <a:solidFill>
                  <a:schemeClr val="bg1"/>
                </a:solidFill>
              </a:rPr>
              <a:t>x and y should be clearly defined </a:t>
            </a:r>
          </a:p>
          <a:p>
            <a:pPr lvl="2"/>
            <a:r>
              <a:rPr lang="en-US" sz="2800" dirty="0">
                <a:solidFill>
                  <a:schemeClr val="bg1"/>
                </a:solidFill>
              </a:rPr>
              <a:t>with respect to the</a:t>
            </a:r>
            <a:r>
              <a:rPr lang="en-US" sz="2800" b="1" dirty="0">
                <a:solidFill>
                  <a:schemeClr val="bg1"/>
                </a:solidFill>
              </a:rPr>
              <a:t> question!</a:t>
            </a:r>
            <a:endParaRPr lang="en-US" sz="3200" dirty="0">
              <a:solidFill>
                <a:schemeClr val="bg1"/>
              </a:solidFill>
            </a:endParaRPr>
          </a:p>
          <a:p>
            <a:pPr lvl="1"/>
            <a:r>
              <a:rPr lang="en-US" sz="3200" b="1" dirty="0">
                <a:solidFill>
                  <a:srgbClr val="FF40FF"/>
                </a:solidFill>
              </a:rPr>
              <a:t>Evidence</a:t>
            </a:r>
            <a:r>
              <a:rPr lang="en-US" sz="3200" dirty="0">
                <a:solidFill>
                  <a:schemeClr val="bg1"/>
                </a:solidFill>
              </a:rPr>
              <a:t> to support a </a:t>
            </a:r>
            <a:r>
              <a:rPr lang="en-US" sz="3200" b="1" dirty="0">
                <a:solidFill>
                  <a:schemeClr val="accent5">
                    <a:lumMod val="75000"/>
                  </a:schemeClr>
                </a:solidFill>
              </a:rPr>
              <a:t>claim</a:t>
            </a:r>
          </a:p>
          <a:p>
            <a:pPr lvl="1"/>
            <a:endParaRPr lang="en-US" sz="3200" dirty="0">
              <a:solidFill>
                <a:schemeClr val="bg1"/>
              </a:solidFill>
            </a:endParaRPr>
          </a:p>
        </p:txBody>
      </p:sp>
    </p:spTree>
    <p:extLst>
      <p:ext uri="{BB962C8B-B14F-4D97-AF65-F5344CB8AC3E}">
        <p14:creationId xmlns:p14="http://schemas.microsoft.com/office/powerpoint/2010/main" val="2626322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61F5E-6299-DF44-8A78-E9B71B0A845B}"/>
              </a:ext>
            </a:extLst>
          </p:cNvPr>
          <p:cNvPicPr>
            <a:picLocks noChangeAspect="1"/>
          </p:cNvPicPr>
          <p:nvPr/>
        </p:nvPicPr>
        <p:blipFill>
          <a:blip r:embed="rId2"/>
          <a:stretch>
            <a:fillRect/>
          </a:stretch>
        </p:blipFill>
        <p:spPr>
          <a:xfrm>
            <a:off x="10723931" y="14068"/>
            <a:ext cx="1468069" cy="1436327"/>
          </a:xfrm>
          <a:prstGeom prst="rect">
            <a:avLst/>
          </a:prstGeom>
        </p:spPr>
      </p:pic>
      <p:sp>
        <p:nvSpPr>
          <p:cNvPr id="8" name="Content Placeholder 2">
            <a:extLst>
              <a:ext uri="{FF2B5EF4-FFF2-40B4-BE49-F238E27FC236}">
                <a16:creationId xmlns:a16="http://schemas.microsoft.com/office/drawing/2014/main" id="{33C8DB90-CF41-7B09-C3E4-9AB5C7C6C8C7}"/>
              </a:ext>
            </a:extLst>
          </p:cNvPr>
          <p:cNvSpPr>
            <a:spLocks noGrp="1"/>
          </p:cNvSpPr>
          <p:nvPr>
            <p:ph idx="1"/>
          </p:nvPr>
        </p:nvSpPr>
        <p:spPr>
          <a:xfrm>
            <a:off x="208331" y="272588"/>
            <a:ext cx="10515600" cy="4351338"/>
          </a:xfrm>
        </p:spPr>
        <p:txBody>
          <a:bodyPr>
            <a:normAutofit/>
          </a:bodyPr>
          <a:lstStyle/>
          <a:p>
            <a:pPr marL="0" indent="0">
              <a:buNone/>
            </a:pPr>
            <a:r>
              <a:rPr lang="en-US" sz="4000" dirty="0">
                <a:solidFill>
                  <a:schemeClr val="bg1"/>
                </a:solidFill>
                <a:latin typeface="+mj-lt"/>
              </a:rPr>
              <a:t>Data provide </a:t>
            </a:r>
            <a:r>
              <a:rPr lang="en-US" sz="4000" dirty="0">
                <a:solidFill>
                  <a:srgbClr val="FF40FF"/>
                </a:solidFill>
                <a:latin typeface="+mj-lt"/>
              </a:rPr>
              <a:t>evidence</a:t>
            </a:r>
            <a:r>
              <a:rPr lang="en-US" sz="4000" dirty="0">
                <a:latin typeface="+mj-lt"/>
              </a:rPr>
              <a:t> </a:t>
            </a:r>
            <a:r>
              <a:rPr lang="en-US" sz="4000" dirty="0">
                <a:solidFill>
                  <a:schemeClr val="bg1"/>
                </a:solidFill>
                <a:latin typeface="+mj-lt"/>
              </a:rPr>
              <a:t>to support a </a:t>
            </a:r>
            <a:r>
              <a:rPr lang="en-US" sz="4000" dirty="0">
                <a:solidFill>
                  <a:schemeClr val="accent5">
                    <a:lumMod val="75000"/>
                  </a:schemeClr>
                </a:solidFill>
                <a:latin typeface="+mj-lt"/>
              </a:rPr>
              <a:t>claim</a:t>
            </a:r>
            <a:r>
              <a:rPr lang="en-US" sz="4000" dirty="0">
                <a:solidFill>
                  <a:schemeClr val="bg1"/>
                </a:solidFill>
                <a:latin typeface="+mj-lt"/>
              </a:rPr>
              <a:t>.</a:t>
            </a:r>
          </a:p>
          <a:p>
            <a:pPr lvl="1"/>
            <a:r>
              <a:rPr lang="en-US" sz="4000" dirty="0"/>
              <a:t>Backbone of science</a:t>
            </a:r>
          </a:p>
          <a:p>
            <a:pPr lvl="1"/>
            <a:endParaRPr lang="en-US" sz="4000" dirty="0">
              <a:solidFill>
                <a:schemeClr val="bg1"/>
              </a:solidFill>
            </a:endParaRPr>
          </a:p>
          <a:p>
            <a:endParaRPr lang="en-US" sz="4000" dirty="0"/>
          </a:p>
        </p:txBody>
      </p:sp>
      <p:pic>
        <p:nvPicPr>
          <p:cNvPr id="2" name="Picture 1">
            <a:extLst>
              <a:ext uri="{FF2B5EF4-FFF2-40B4-BE49-F238E27FC236}">
                <a16:creationId xmlns:a16="http://schemas.microsoft.com/office/drawing/2014/main" id="{E9B81196-45EC-E3B2-9592-B6DC83DC9405}"/>
              </a:ext>
            </a:extLst>
          </p:cNvPr>
          <p:cNvPicPr>
            <a:picLocks noChangeAspect="1"/>
          </p:cNvPicPr>
          <p:nvPr/>
        </p:nvPicPr>
        <p:blipFill>
          <a:blip r:embed="rId3"/>
          <a:stretch>
            <a:fillRect/>
          </a:stretch>
        </p:blipFill>
        <p:spPr>
          <a:xfrm>
            <a:off x="2466819" y="1450395"/>
            <a:ext cx="6628493" cy="5304862"/>
          </a:xfrm>
          <a:prstGeom prst="rect">
            <a:avLst/>
          </a:prstGeom>
        </p:spPr>
      </p:pic>
      <p:pic>
        <p:nvPicPr>
          <p:cNvPr id="3" name="Picture 2">
            <a:extLst>
              <a:ext uri="{FF2B5EF4-FFF2-40B4-BE49-F238E27FC236}">
                <a16:creationId xmlns:a16="http://schemas.microsoft.com/office/drawing/2014/main" id="{59C962ED-6490-8437-AC02-4F88F7A6A7CC}"/>
              </a:ext>
            </a:extLst>
          </p:cNvPr>
          <p:cNvPicPr>
            <a:picLocks noChangeAspect="1"/>
          </p:cNvPicPr>
          <p:nvPr/>
        </p:nvPicPr>
        <p:blipFill>
          <a:blip r:embed="rId4"/>
          <a:stretch>
            <a:fillRect/>
          </a:stretch>
        </p:blipFill>
        <p:spPr>
          <a:xfrm>
            <a:off x="3558572" y="1060458"/>
            <a:ext cx="5074856" cy="530209"/>
          </a:xfrm>
          <a:prstGeom prst="rect">
            <a:avLst/>
          </a:prstGeom>
        </p:spPr>
      </p:pic>
      <p:pic>
        <p:nvPicPr>
          <p:cNvPr id="5" name="Picture 4">
            <a:extLst>
              <a:ext uri="{FF2B5EF4-FFF2-40B4-BE49-F238E27FC236}">
                <a16:creationId xmlns:a16="http://schemas.microsoft.com/office/drawing/2014/main" id="{DF7648F9-DC3C-DC6E-6E2A-8A174DB7AED3}"/>
              </a:ext>
            </a:extLst>
          </p:cNvPr>
          <p:cNvPicPr>
            <a:picLocks noChangeAspect="1"/>
          </p:cNvPicPr>
          <p:nvPr/>
        </p:nvPicPr>
        <p:blipFill>
          <a:blip r:embed="rId5"/>
          <a:stretch>
            <a:fillRect/>
          </a:stretch>
        </p:blipFill>
        <p:spPr>
          <a:xfrm>
            <a:off x="8537188" y="6466114"/>
            <a:ext cx="3654811" cy="377818"/>
          </a:xfrm>
          <a:prstGeom prst="rect">
            <a:avLst/>
          </a:prstGeom>
        </p:spPr>
      </p:pic>
      <p:sp>
        <p:nvSpPr>
          <p:cNvPr id="6" name="Content Placeholder 2">
            <a:extLst>
              <a:ext uri="{FF2B5EF4-FFF2-40B4-BE49-F238E27FC236}">
                <a16:creationId xmlns:a16="http://schemas.microsoft.com/office/drawing/2014/main" id="{DAE50783-2018-E110-8142-6992A069DFEB}"/>
              </a:ext>
            </a:extLst>
          </p:cNvPr>
          <p:cNvSpPr txBox="1">
            <a:spLocks/>
          </p:cNvSpPr>
          <p:nvPr/>
        </p:nvSpPr>
        <p:spPr>
          <a:xfrm>
            <a:off x="8772384" y="2114776"/>
            <a:ext cx="32112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i="1" dirty="0">
                <a:solidFill>
                  <a:schemeClr val="accent5">
                    <a:lumMod val="75000"/>
                  </a:schemeClr>
                </a:solidFill>
              </a:rPr>
              <a:t>CLAIM</a:t>
            </a:r>
            <a:r>
              <a:rPr lang="en-US" i="1" dirty="0">
                <a:solidFill>
                  <a:schemeClr val="bg1"/>
                </a:solidFill>
              </a:rPr>
              <a:t>: The population size of Madagascar has increased throughout the past 50 years</a:t>
            </a:r>
          </a:p>
        </p:txBody>
      </p:sp>
    </p:spTree>
    <p:extLst>
      <p:ext uri="{BB962C8B-B14F-4D97-AF65-F5344CB8AC3E}">
        <p14:creationId xmlns:p14="http://schemas.microsoft.com/office/powerpoint/2010/main" val="881998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964887075"/>
              </p:ext>
            </p:extLst>
          </p:nvPr>
        </p:nvGraphicFramePr>
        <p:xfrm>
          <a:off x="1994646" y="1367130"/>
          <a:ext cx="8256495" cy="4750453"/>
        </p:xfrm>
        <a:graphic>
          <a:graphicData uri="http://schemas.openxmlformats.org/drawingml/2006/table">
            <a:tbl>
              <a:tblPr firstRow="1" bandRow="1">
                <a:tableStyleId>{5940675A-B579-460E-94D1-54222C63F5DA}</a:tableStyleId>
              </a:tblPr>
              <a:tblGrid>
                <a:gridCol w="2752165">
                  <a:extLst>
                    <a:ext uri="{9D8B030D-6E8A-4147-A177-3AD203B41FA5}">
                      <a16:colId xmlns:a16="http://schemas.microsoft.com/office/drawing/2014/main" val="20000"/>
                    </a:ext>
                  </a:extLst>
                </a:gridCol>
                <a:gridCol w="2752165">
                  <a:extLst>
                    <a:ext uri="{9D8B030D-6E8A-4147-A177-3AD203B41FA5}">
                      <a16:colId xmlns:a16="http://schemas.microsoft.com/office/drawing/2014/main" val="20001"/>
                    </a:ext>
                  </a:extLst>
                </a:gridCol>
                <a:gridCol w="2752165">
                  <a:extLst>
                    <a:ext uri="{9D8B030D-6E8A-4147-A177-3AD203B41FA5}">
                      <a16:colId xmlns:a16="http://schemas.microsoft.com/office/drawing/2014/main" val="20002"/>
                    </a:ext>
                  </a:extLst>
                </a:gridCol>
              </a:tblGrid>
              <a:tr h="523103">
                <a:tc>
                  <a:txBody>
                    <a:bodyPr/>
                    <a:lstStyle/>
                    <a:p>
                      <a:pPr algn="ctr"/>
                      <a:r>
                        <a:rPr lang="en-US" sz="1800" b="1" dirty="0">
                          <a:solidFill>
                            <a:srgbClr val="FF40FF"/>
                          </a:solidFill>
                        </a:rPr>
                        <a:t>Observational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a:solidFill>
                            <a:srgbClr val="FF40FF"/>
                          </a:solidFill>
                        </a:rPr>
                        <a:t>Experimental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b="1" dirty="0">
                          <a:solidFill>
                            <a:srgbClr val="FF40FF"/>
                          </a:solidFill>
                        </a:rPr>
                        <a:t>Simulated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227350">
                <a:tc>
                  <a:txBody>
                    <a:bodyPr/>
                    <a:lstStyle/>
                    <a:p>
                      <a:pPr algn="l"/>
                      <a:r>
                        <a:rPr lang="en-US" dirty="0"/>
                        <a:t>-</a:t>
                      </a:r>
                      <a:r>
                        <a:rPr lang="en-US" baseline="0" dirty="0"/>
                        <a:t> Just measure x and y</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 Interfere</a:t>
                      </a:r>
                      <a:r>
                        <a:rPr lang="en-US" baseline="0" dirty="0"/>
                        <a:t> with x or the relationship between x and y</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t>- Create</a:t>
                      </a:r>
                      <a:r>
                        <a:rPr lang="en-US" baseline="0" dirty="0"/>
                        <a:t> a relationship between x and y</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25441" t="6667" r="14558" b="9804"/>
          <a:stretch/>
        </p:blipFill>
        <p:spPr>
          <a:xfrm>
            <a:off x="2152650" y="2271725"/>
            <a:ext cx="1622738" cy="1694329"/>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0035"/>
          <a:stretch/>
        </p:blipFill>
        <p:spPr>
          <a:xfrm>
            <a:off x="2244510" y="4233314"/>
            <a:ext cx="1439019" cy="161700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928" y="2914241"/>
            <a:ext cx="2708777" cy="210362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4573" y="3118888"/>
            <a:ext cx="2611735" cy="1775980"/>
          </a:xfrm>
          <a:prstGeom prst="rect">
            <a:avLst/>
          </a:prstGeom>
        </p:spPr>
      </p:pic>
      <p:cxnSp>
        <p:nvCxnSpPr>
          <p:cNvPr id="15" name="Straight Connector 14"/>
          <p:cNvCxnSpPr/>
          <p:nvPr/>
        </p:nvCxnSpPr>
        <p:spPr>
          <a:xfrm>
            <a:off x="4374776" y="1367130"/>
            <a:ext cx="0" cy="4483193"/>
          </a:xfrm>
          <a:prstGeom prst="line">
            <a:avLst/>
          </a:prstGeom>
          <a:ln w="57150">
            <a:solidFill>
              <a:srgbClr val="FF40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77280" y="1367130"/>
            <a:ext cx="0" cy="4483193"/>
          </a:xfrm>
          <a:prstGeom prst="line">
            <a:avLst/>
          </a:prstGeom>
          <a:ln w="57150">
            <a:solidFill>
              <a:srgbClr val="FF40FF"/>
            </a:solidFill>
          </a:ln>
        </p:spPr>
        <p:style>
          <a:lnRef idx="1">
            <a:schemeClr val="accent1"/>
          </a:lnRef>
          <a:fillRef idx="0">
            <a:schemeClr val="accent1"/>
          </a:fillRef>
          <a:effectRef idx="0">
            <a:schemeClr val="accent1"/>
          </a:effectRef>
          <a:fontRef idx="minor">
            <a:schemeClr val="tx1"/>
          </a:fontRef>
        </p:style>
      </p:cxnSp>
      <p:sp>
        <p:nvSpPr>
          <p:cNvPr id="21" name="Left Brace 20"/>
          <p:cNvSpPr/>
          <p:nvPr/>
        </p:nvSpPr>
        <p:spPr>
          <a:xfrm rot="16200000">
            <a:off x="4523753" y="3360718"/>
            <a:ext cx="463924" cy="5443134"/>
          </a:xfrm>
          <a:prstGeom prst="leftBrace">
            <a:avLst/>
          </a:prstGeom>
          <a:ln w="57150">
            <a:solidFill>
              <a:srgbClr val="FF4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22" name="TextBox 21"/>
          <p:cNvSpPr txBox="1"/>
          <p:nvPr/>
        </p:nvSpPr>
        <p:spPr>
          <a:xfrm>
            <a:off x="3982554" y="6349145"/>
            <a:ext cx="1546321" cy="369332"/>
          </a:xfrm>
          <a:prstGeom prst="rect">
            <a:avLst/>
          </a:prstGeom>
          <a:noFill/>
        </p:spPr>
        <p:txBody>
          <a:bodyPr wrap="none" rtlCol="0">
            <a:spAutoFit/>
          </a:bodyPr>
          <a:lstStyle/>
          <a:p>
            <a:r>
              <a:rPr lang="en-US" b="1" dirty="0">
                <a:solidFill>
                  <a:schemeClr val="bg1"/>
                </a:solidFill>
              </a:rPr>
              <a:t>Empirical data</a:t>
            </a:r>
          </a:p>
        </p:txBody>
      </p:sp>
      <p:sp>
        <p:nvSpPr>
          <p:cNvPr id="14" name="Title 4">
            <a:extLst>
              <a:ext uri="{FF2B5EF4-FFF2-40B4-BE49-F238E27FC236}">
                <a16:creationId xmlns:a16="http://schemas.microsoft.com/office/drawing/2014/main" id="{F3E79E5A-32A4-C949-B290-A2F4949FF727}"/>
              </a:ext>
            </a:extLst>
          </p:cNvPr>
          <p:cNvSpPr txBox="1">
            <a:spLocks/>
          </p:cNvSpPr>
          <p:nvPr/>
        </p:nvSpPr>
        <p:spPr>
          <a:xfrm>
            <a:off x="623898" y="295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40FF"/>
                </a:solidFill>
              </a:rPr>
              <a:t>Data</a:t>
            </a:r>
            <a:r>
              <a:rPr lang="en-US" dirty="0">
                <a:solidFill>
                  <a:schemeClr val="bg1"/>
                </a:solidFill>
              </a:rPr>
              <a:t>: Sources of x and y</a:t>
            </a:r>
          </a:p>
        </p:txBody>
      </p:sp>
      <p:pic>
        <p:nvPicPr>
          <p:cNvPr id="17" name="Picture 16">
            <a:extLst>
              <a:ext uri="{FF2B5EF4-FFF2-40B4-BE49-F238E27FC236}">
                <a16:creationId xmlns:a16="http://schemas.microsoft.com/office/drawing/2014/main" id="{8AF572A2-E413-AC47-AF88-38D4617C4651}"/>
              </a:ext>
            </a:extLst>
          </p:cNvPr>
          <p:cNvPicPr>
            <a:picLocks noChangeAspect="1"/>
          </p:cNvPicPr>
          <p:nvPr/>
        </p:nvPicPr>
        <p:blipFill>
          <a:blip r:embed="rId6"/>
          <a:stretch>
            <a:fillRect/>
          </a:stretch>
        </p:blipFill>
        <p:spPr>
          <a:xfrm>
            <a:off x="10723931" y="0"/>
            <a:ext cx="1468069" cy="1436327"/>
          </a:xfrm>
          <a:prstGeom prst="rect">
            <a:avLst/>
          </a:prstGeom>
        </p:spPr>
      </p:pic>
    </p:spTree>
    <p:extLst>
      <p:ext uri="{BB962C8B-B14F-4D97-AF65-F5344CB8AC3E}">
        <p14:creationId xmlns:p14="http://schemas.microsoft.com/office/powerpoint/2010/main" val="1174463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F3E79E5A-32A4-C949-B290-A2F4949FF727}"/>
              </a:ext>
            </a:extLst>
          </p:cNvPr>
          <p:cNvSpPr txBox="1">
            <a:spLocks/>
          </p:cNvSpPr>
          <p:nvPr/>
        </p:nvSpPr>
        <p:spPr>
          <a:xfrm>
            <a:off x="623898" y="295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40FF"/>
                </a:solidFill>
              </a:rPr>
              <a:t>Data</a:t>
            </a:r>
            <a:r>
              <a:rPr lang="en-US" dirty="0">
                <a:solidFill>
                  <a:schemeClr val="bg1"/>
                </a:solidFill>
              </a:rPr>
              <a:t>: Types</a:t>
            </a:r>
          </a:p>
        </p:txBody>
      </p:sp>
      <p:sp>
        <p:nvSpPr>
          <p:cNvPr id="19" name="Content Placeholder 2">
            <a:extLst>
              <a:ext uri="{FF2B5EF4-FFF2-40B4-BE49-F238E27FC236}">
                <a16:creationId xmlns:a16="http://schemas.microsoft.com/office/drawing/2014/main" id="{A8466210-AEAB-6243-AEF9-06EEE1E20B37}"/>
              </a:ext>
            </a:extLst>
          </p:cNvPr>
          <p:cNvSpPr>
            <a:spLocks noGrp="1"/>
          </p:cNvSpPr>
          <p:nvPr>
            <p:ph sz="half" idx="1"/>
          </p:nvPr>
        </p:nvSpPr>
        <p:spPr>
          <a:xfrm>
            <a:off x="838200" y="1825625"/>
            <a:ext cx="5181600" cy="4351338"/>
          </a:xfrm>
        </p:spPr>
        <p:txBody>
          <a:bodyPr/>
          <a:lstStyle/>
          <a:p>
            <a:pPr marL="0" indent="0">
              <a:buNone/>
            </a:pPr>
            <a:r>
              <a:rPr lang="en-US" b="1" dirty="0">
                <a:solidFill>
                  <a:schemeClr val="bg1"/>
                </a:solidFill>
              </a:rPr>
              <a:t>Numerical</a:t>
            </a:r>
          </a:p>
          <a:p>
            <a:endParaRPr lang="en-US" dirty="0">
              <a:solidFill>
                <a:schemeClr val="bg1"/>
              </a:solidFill>
            </a:endParaRPr>
          </a:p>
        </p:txBody>
      </p:sp>
      <p:sp>
        <p:nvSpPr>
          <p:cNvPr id="20" name="Content Placeholder 3">
            <a:extLst>
              <a:ext uri="{FF2B5EF4-FFF2-40B4-BE49-F238E27FC236}">
                <a16:creationId xmlns:a16="http://schemas.microsoft.com/office/drawing/2014/main" id="{3DB8A17B-901A-6743-AC43-D51B55F0C494}"/>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Categorical</a:t>
            </a:r>
          </a:p>
          <a:p>
            <a:endParaRPr lang="en-US" dirty="0">
              <a:solidFill>
                <a:schemeClr val="bg1"/>
              </a:solidFill>
            </a:endParaRPr>
          </a:p>
        </p:txBody>
      </p:sp>
      <p:pic>
        <p:nvPicPr>
          <p:cNvPr id="25" name="Picture 24">
            <a:extLst>
              <a:ext uri="{FF2B5EF4-FFF2-40B4-BE49-F238E27FC236}">
                <a16:creationId xmlns:a16="http://schemas.microsoft.com/office/drawing/2014/main" id="{4A6C29F3-2ED7-0746-854E-E920A02BC015}"/>
              </a:ext>
            </a:extLst>
          </p:cNvPr>
          <p:cNvPicPr>
            <a:picLocks noChangeAspect="1"/>
          </p:cNvPicPr>
          <p:nvPr/>
        </p:nvPicPr>
        <p:blipFill>
          <a:blip r:embed="rId2"/>
          <a:stretch>
            <a:fillRect/>
          </a:stretch>
        </p:blipFill>
        <p:spPr>
          <a:xfrm>
            <a:off x="10723931" y="0"/>
            <a:ext cx="1468069" cy="1436327"/>
          </a:xfrm>
          <a:prstGeom prst="rect">
            <a:avLst/>
          </a:prstGeom>
        </p:spPr>
      </p:pic>
    </p:spTree>
    <p:extLst>
      <p:ext uri="{BB962C8B-B14F-4D97-AF65-F5344CB8AC3E}">
        <p14:creationId xmlns:p14="http://schemas.microsoft.com/office/powerpoint/2010/main" val="2581577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A8466210-AEAB-6243-AEF9-06EEE1E20B37}"/>
              </a:ext>
            </a:extLst>
          </p:cNvPr>
          <p:cNvSpPr>
            <a:spLocks noGrp="1"/>
          </p:cNvSpPr>
          <p:nvPr>
            <p:ph sz="half" idx="1"/>
          </p:nvPr>
        </p:nvSpPr>
        <p:spPr>
          <a:xfrm>
            <a:off x="838200" y="1825625"/>
            <a:ext cx="5181600" cy="4351338"/>
          </a:xfrm>
        </p:spPr>
        <p:txBody>
          <a:bodyPr/>
          <a:lstStyle/>
          <a:p>
            <a:pPr marL="0" indent="0">
              <a:buNone/>
            </a:pPr>
            <a:r>
              <a:rPr lang="en-US" b="1" dirty="0">
                <a:solidFill>
                  <a:schemeClr val="bg1"/>
                </a:solidFill>
              </a:rPr>
              <a:t>Numerical</a:t>
            </a:r>
          </a:p>
          <a:p>
            <a:r>
              <a:rPr lang="en-US" dirty="0">
                <a:solidFill>
                  <a:schemeClr val="bg1"/>
                </a:solidFill>
              </a:rPr>
              <a:t>A variable is numerical when you can transform it with mathematical operation</a:t>
            </a:r>
          </a:p>
          <a:p>
            <a:r>
              <a:rPr lang="en-US" dirty="0">
                <a:solidFill>
                  <a:schemeClr val="bg1"/>
                </a:solidFill>
              </a:rPr>
              <a:t>Examples?</a:t>
            </a:r>
          </a:p>
          <a:p>
            <a:endParaRPr lang="en-US" dirty="0">
              <a:solidFill>
                <a:schemeClr val="bg1"/>
              </a:solidFill>
            </a:endParaRPr>
          </a:p>
          <a:p>
            <a:endParaRPr lang="en-US" dirty="0">
              <a:solidFill>
                <a:schemeClr val="bg1"/>
              </a:solidFill>
            </a:endParaRPr>
          </a:p>
        </p:txBody>
      </p:sp>
      <p:sp>
        <p:nvSpPr>
          <p:cNvPr id="20" name="Content Placeholder 3">
            <a:extLst>
              <a:ext uri="{FF2B5EF4-FFF2-40B4-BE49-F238E27FC236}">
                <a16:creationId xmlns:a16="http://schemas.microsoft.com/office/drawing/2014/main" id="{3DB8A17B-901A-6743-AC43-D51B55F0C494}"/>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Categorical</a:t>
            </a:r>
          </a:p>
        </p:txBody>
      </p:sp>
      <p:pic>
        <p:nvPicPr>
          <p:cNvPr id="5" name="Picture 4">
            <a:extLst>
              <a:ext uri="{FF2B5EF4-FFF2-40B4-BE49-F238E27FC236}">
                <a16:creationId xmlns:a16="http://schemas.microsoft.com/office/drawing/2014/main" id="{A2ECB019-B3C0-A746-9FCA-946BCF75C8E6}"/>
              </a:ext>
            </a:extLst>
          </p:cNvPr>
          <p:cNvPicPr>
            <a:picLocks noChangeAspect="1"/>
          </p:cNvPicPr>
          <p:nvPr/>
        </p:nvPicPr>
        <p:blipFill>
          <a:blip r:embed="rId2"/>
          <a:stretch>
            <a:fillRect/>
          </a:stretch>
        </p:blipFill>
        <p:spPr>
          <a:xfrm>
            <a:off x="10723931" y="0"/>
            <a:ext cx="1468069" cy="1436327"/>
          </a:xfrm>
          <a:prstGeom prst="rect">
            <a:avLst/>
          </a:prstGeom>
        </p:spPr>
      </p:pic>
      <p:sp>
        <p:nvSpPr>
          <p:cNvPr id="3" name="Title 4">
            <a:extLst>
              <a:ext uri="{FF2B5EF4-FFF2-40B4-BE49-F238E27FC236}">
                <a16:creationId xmlns:a16="http://schemas.microsoft.com/office/drawing/2014/main" id="{0009BB5D-00AA-5519-65E4-30E402C82F90}"/>
              </a:ext>
            </a:extLst>
          </p:cNvPr>
          <p:cNvSpPr txBox="1">
            <a:spLocks/>
          </p:cNvSpPr>
          <p:nvPr/>
        </p:nvSpPr>
        <p:spPr>
          <a:xfrm>
            <a:off x="623898" y="295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40FF"/>
                </a:solidFill>
              </a:rPr>
              <a:t>Data</a:t>
            </a:r>
            <a:r>
              <a:rPr lang="en-US" dirty="0">
                <a:solidFill>
                  <a:schemeClr val="bg1"/>
                </a:solidFill>
              </a:rPr>
              <a:t>: Types</a:t>
            </a:r>
          </a:p>
        </p:txBody>
      </p:sp>
    </p:spTree>
    <p:extLst>
      <p:ext uri="{BB962C8B-B14F-4D97-AF65-F5344CB8AC3E}">
        <p14:creationId xmlns:p14="http://schemas.microsoft.com/office/powerpoint/2010/main" val="2210037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488001"/>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define “science” </a:t>
            </a:r>
          </a:p>
          <a:p>
            <a:r>
              <a:rPr lang="en-US" sz="3200" dirty="0">
                <a:solidFill>
                  <a:schemeClr val="bg1"/>
                </a:solidFill>
              </a:rPr>
              <a:t>To define “data” </a:t>
            </a:r>
          </a:p>
          <a:p>
            <a:r>
              <a:rPr lang="en-US" sz="3200" dirty="0">
                <a:solidFill>
                  <a:schemeClr val="bg1"/>
                </a:solidFill>
              </a:rPr>
              <a:t>To define “models”</a:t>
            </a:r>
          </a:p>
          <a:p>
            <a:r>
              <a:rPr lang="en-US" sz="3200" dirty="0">
                <a:solidFill>
                  <a:schemeClr val="bg1"/>
                </a:solidFill>
              </a:rPr>
              <a:t>To introduce many different types of models </a:t>
            </a:r>
          </a:p>
          <a:p>
            <a:endParaRPr lang="en-US" sz="3200" dirty="0">
              <a:solidFill>
                <a:schemeClr val="bg1"/>
              </a:solidFill>
            </a:endParaRPr>
          </a:p>
        </p:txBody>
      </p:sp>
    </p:spTree>
    <p:extLst>
      <p:ext uri="{BB962C8B-B14F-4D97-AF65-F5344CB8AC3E}">
        <p14:creationId xmlns:p14="http://schemas.microsoft.com/office/powerpoint/2010/main" val="1815237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A8466210-AEAB-6243-AEF9-06EEE1E20B37}"/>
              </a:ext>
            </a:extLst>
          </p:cNvPr>
          <p:cNvSpPr>
            <a:spLocks noGrp="1"/>
          </p:cNvSpPr>
          <p:nvPr>
            <p:ph sz="half" idx="1"/>
          </p:nvPr>
        </p:nvSpPr>
        <p:spPr>
          <a:xfrm>
            <a:off x="838200" y="1825625"/>
            <a:ext cx="5181600" cy="4351338"/>
          </a:xfrm>
        </p:spPr>
        <p:txBody>
          <a:bodyPr/>
          <a:lstStyle/>
          <a:p>
            <a:pPr marL="0" indent="0">
              <a:buNone/>
            </a:pPr>
            <a:r>
              <a:rPr lang="en-US" b="1" dirty="0">
                <a:solidFill>
                  <a:schemeClr val="bg1"/>
                </a:solidFill>
              </a:rPr>
              <a:t>Numerical</a:t>
            </a:r>
          </a:p>
          <a:p>
            <a:r>
              <a:rPr lang="en-US" dirty="0">
                <a:solidFill>
                  <a:schemeClr val="bg1"/>
                </a:solidFill>
              </a:rPr>
              <a:t>A variable is numerical when you can transform it with mathematical operation</a:t>
            </a:r>
          </a:p>
          <a:p>
            <a:r>
              <a:rPr lang="en-US" dirty="0">
                <a:solidFill>
                  <a:schemeClr val="bg1"/>
                </a:solidFill>
              </a:rPr>
              <a:t>Examples:</a:t>
            </a:r>
          </a:p>
          <a:p>
            <a:r>
              <a:rPr lang="en-US" dirty="0">
                <a:solidFill>
                  <a:schemeClr val="bg1"/>
                </a:solidFill>
              </a:rPr>
              <a:t>Integer, real number, multi-dimensional number</a:t>
            </a:r>
          </a:p>
          <a:p>
            <a:endParaRPr lang="en-US" dirty="0">
              <a:solidFill>
                <a:schemeClr val="bg1"/>
              </a:solidFill>
            </a:endParaRPr>
          </a:p>
        </p:txBody>
      </p:sp>
      <p:sp>
        <p:nvSpPr>
          <p:cNvPr id="20" name="Content Placeholder 3">
            <a:extLst>
              <a:ext uri="{FF2B5EF4-FFF2-40B4-BE49-F238E27FC236}">
                <a16:creationId xmlns:a16="http://schemas.microsoft.com/office/drawing/2014/main" id="{3DB8A17B-901A-6743-AC43-D51B55F0C494}"/>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Categorical</a:t>
            </a: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CFB07DF2-AB84-914A-A499-D93B43F1EDC9}"/>
              </a:ext>
            </a:extLst>
          </p:cNvPr>
          <p:cNvPicPr>
            <a:picLocks noChangeAspect="1"/>
          </p:cNvPicPr>
          <p:nvPr/>
        </p:nvPicPr>
        <p:blipFill>
          <a:blip r:embed="rId2"/>
          <a:stretch>
            <a:fillRect/>
          </a:stretch>
        </p:blipFill>
        <p:spPr>
          <a:xfrm>
            <a:off x="10723931" y="0"/>
            <a:ext cx="1468069" cy="1436327"/>
          </a:xfrm>
          <a:prstGeom prst="rect">
            <a:avLst/>
          </a:prstGeom>
        </p:spPr>
      </p:pic>
      <p:sp>
        <p:nvSpPr>
          <p:cNvPr id="2" name="Title 4">
            <a:extLst>
              <a:ext uri="{FF2B5EF4-FFF2-40B4-BE49-F238E27FC236}">
                <a16:creationId xmlns:a16="http://schemas.microsoft.com/office/drawing/2014/main" id="{976327BA-187D-913D-498A-C8788005F5F0}"/>
              </a:ext>
            </a:extLst>
          </p:cNvPr>
          <p:cNvSpPr txBox="1">
            <a:spLocks/>
          </p:cNvSpPr>
          <p:nvPr/>
        </p:nvSpPr>
        <p:spPr>
          <a:xfrm>
            <a:off x="623898" y="295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40FF"/>
                </a:solidFill>
              </a:rPr>
              <a:t>Data</a:t>
            </a:r>
            <a:r>
              <a:rPr lang="en-US" dirty="0">
                <a:solidFill>
                  <a:schemeClr val="bg1"/>
                </a:solidFill>
              </a:rPr>
              <a:t>: Types</a:t>
            </a:r>
          </a:p>
        </p:txBody>
      </p:sp>
    </p:spTree>
    <p:extLst>
      <p:ext uri="{BB962C8B-B14F-4D97-AF65-F5344CB8AC3E}">
        <p14:creationId xmlns:p14="http://schemas.microsoft.com/office/powerpoint/2010/main" val="2121593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A8466210-AEAB-6243-AEF9-06EEE1E20B37}"/>
              </a:ext>
            </a:extLst>
          </p:cNvPr>
          <p:cNvSpPr>
            <a:spLocks noGrp="1"/>
          </p:cNvSpPr>
          <p:nvPr>
            <p:ph sz="half" idx="1"/>
          </p:nvPr>
        </p:nvSpPr>
        <p:spPr>
          <a:xfrm>
            <a:off x="838200" y="1825625"/>
            <a:ext cx="5181600" cy="4351338"/>
          </a:xfrm>
        </p:spPr>
        <p:txBody>
          <a:bodyPr/>
          <a:lstStyle/>
          <a:p>
            <a:pPr marL="0" indent="0">
              <a:buNone/>
            </a:pPr>
            <a:r>
              <a:rPr lang="en-US" b="1" dirty="0">
                <a:solidFill>
                  <a:schemeClr val="bg1"/>
                </a:solidFill>
              </a:rPr>
              <a:t>Numerical</a:t>
            </a:r>
          </a:p>
          <a:p>
            <a:r>
              <a:rPr lang="en-US" dirty="0">
                <a:solidFill>
                  <a:schemeClr val="bg1"/>
                </a:solidFill>
              </a:rPr>
              <a:t>A variable is numerical when you can transform it with mathematical operation</a:t>
            </a:r>
          </a:p>
          <a:p>
            <a:r>
              <a:rPr lang="en-US" dirty="0">
                <a:solidFill>
                  <a:schemeClr val="bg1"/>
                </a:solidFill>
              </a:rPr>
              <a:t>Examples:</a:t>
            </a:r>
          </a:p>
          <a:p>
            <a:r>
              <a:rPr lang="en-US" dirty="0">
                <a:solidFill>
                  <a:schemeClr val="bg1"/>
                </a:solidFill>
              </a:rPr>
              <a:t>Integer, real number, multi-dimensional number</a:t>
            </a:r>
          </a:p>
          <a:p>
            <a:endParaRPr lang="en-US" dirty="0">
              <a:solidFill>
                <a:schemeClr val="bg1"/>
              </a:solidFill>
            </a:endParaRPr>
          </a:p>
        </p:txBody>
      </p:sp>
      <p:sp>
        <p:nvSpPr>
          <p:cNvPr id="20" name="Content Placeholder 3">
            <a:extLst>
              <a:ext uri="{FF2B5EF4-FFF2-40B4-BE49-F238E27FC236}">
                <a16:creationId xmlns:a16="http://schemas.microsoft.com/office/drawing/2014/main" id="{3DB8A17B-901A-6743-AC43-D51B55F0C494}"/>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Categorical</a:t>
            </a:r>
          </a:p>
          <a:p>
            <a:r>
              <a:rPr lang="en-US" dirty="0">
                <a:solidFill>
                  <a:schemeClr val="bg1"/>
                </a:solidFill>
              </a:rPr>
              <a:t>A variable is categorical when it is not numerical but a categorical can be numerical?</a:t>
            </a:r>
          </a:p>
          <a:p>
            <a:r>
              <a:rPr lang="en-US" dirty="0">
                <a:solidFill>
                  <a:schemeClr val="bg1"/>
                </a:solidFill>
              </a:rPr>
              <a:t>Examples?</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931CA5D1-6B0A-8E4E-9C86-34221A1A14CF}"/>
              </a:ext>
            </a:extLst>
          </p:cNvPr>
          <p:cNvPicPr>
            <a:picLocks noChangeAspect="1"/>
          </p:cNvPicPr>
          <p:nvPr/>
        </p:nvPicPr>
        <p:blipFill>
          <a:blip r:embed="rId2"/>
          <a:stretch>
            <a:fillRect/>
          </a:stretch>
        </p:blipFill>
        <p:spPr>
          <a:xfrm>
            <a:off x="10723931" y="0"/>
            <a:ext cx="1468069" cy="1436327"/>
          </a:xfrm>
          <a:prstGeom prst="rect">
            <a:avLst/>
          </a:prstGeom>
        </p:spPr>
      </p:pic>
      <p:sp>
        <p:nvSpPr>
          <p:cNvPr id="2" name="Title 4">
            <a:extLst>
              <a:ext uri="{FF2B5EF4-FFF2-40B4-BE49-F238E27FC236}">
                <a16:creationId xmlns:a16="http://schemas.microsoft.com/office/drawing/2014/main" id="{640B2331-5146-DB69-5FE8-035883ED7E0F}"/>
              </a:ext>
            </a:extLst>
          </p:cNvPr>
          <p:cNvSpPr txBox="1">
            <a:spLocks/>
          </p:cNvSpPr>
          <p:nvPr/>
        </p:nvSpPr>
        <p:spPr>
          <a:xfrm>
            <a:off x="623898" y="295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40FF"/>
                </a:solidFill>
              </a:rPr>
              <a:t>Data</a:t>
            </a:r>
            <a:r>
              <a:rPr lang="en-US" dirty="0">
                <a:solidFill>
                  <a:schemeClr val="bg1"/>
                </a:solidFill>
              </a:rPr>
              <a:t>: Types</a:t>
            </a:r>
          </a:p>
        </p:txBody>
      </p:sp>
    </p:spTree>
    <p:extLst>
      <p:ext uri="{BB962C8B-B14F-4D97-AF65-F5344CB8AC3E}">
        <p14:creationId xmlns:p14="http://schemas.microsoft.com/office/powerpoint/2010/main" val="51146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A8466210-AEAB-6243-AEF9-06EEE1E20B37}"/>
              </a:ext>
            </a:extLst>
          </p:cNvPr>
          <p:cNvSpPr>
            <a:spLocks noGrp="1"/>
          </p:cNvSpPr>
          <p:nvPr>
            <p:ph sz="half" idx="1"/>
          </p:nvPr>
        </p:nvSpPr>
        <p:spPr>
          <a:xfrm>
            <a:off x="838200" y="1825625"/>
            <a:ext cx="5181600" cy="4351338"/>
          </a:xfrm>
        </p:spPr>
        <p:txBody>
          <a:bodyPr/>
          <a:lstStyle/>
          <a:p>
            <a:pPr marL="0" indent="0">
              <a:buNone/>
            </a:pPr>
            <a:r>
              <a:rPr lang="en-US" b="1" dirty="0">
                <a:solidFill>
                  <a:schemeClr val="bg1"/>
                </a:solidFill>
              </a:rPr>
              <a:t>Numerical</a:t>
            </a:r>
          </a:p>
          <a:p>
            <a:r>
              <a:rPr lang="en-US" dirty="0">
                <a:solidFill>
                  <a:schemeClr val="bg1"/>
                </a:solidFill>
              </a:rPr>
              <a:t>A variable is numerical when you can transform it with mathematical operation</a:t>
            </a:r>
          </a:p>
          <a:p>
            <a:r>
              <a:rPr lang="en-US" dirty="0">
                <a:solidFill>
                  <a:schemeClr val="bg1"/>
                </a:solidFill>
              </a:rPr>
              <a:t>Examples:</a:t>
            </a:r>
          </a:p>
          <a:p>
            <a:r>
              <a:rPr lang="en-US" dirty="0">
                <a:solidFill>
                  <a:schemeClr val="bg1"/>
                </a:solidFill>
              </a:rPr>
              <a:t>Integer, real number, multi-dimensional number</a:t>
            </a:r>
          </a:p>
          <a:p>
            <a:endParaRPr lang="en-US" dirty="0">
              <a:solidFill>
                <a:schemeClr val="bg1"/>
              </a:solidFill>
            </a:endParaRPr>
          </a:p>
        </p:txBody>
      </p:sp>
      <p:sp>
        <p:nvSpPr>
          <p:cNvPr id="20" name="Content Placeholder 3">
            <a:extLst>
              <a:ext uri="{FF2B5EF4-FFF2-40B4-BE49-F238E27FC236}">
                <a16:creationId xmlns:a16="http://schemas.microsoft.com/office/drawing/2014/main" id="{3DB8A17B-901A-6743-AC43-D51B55F0C494}"/>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1"/>
                </a:solidFill>
              </a:rPr>
              <a:t>Categorical</a:t>
            </a:r>
          </a:p>
          <a:p>
            <a:r>
              <a:rPr lang="en-US" dirty="0">
                <a:solidFill>
                  <a:schemeClr val="bg1"/>
                </a:solidFill>
              </a:rPr>
              <a:t>A variable is categorical when it is not numerical but a categorical can be numerical?</a:t>
            </a:r>
          </a:p>
          <a:p>
            <a:r>
              <a:rPr lang="en-US" dirty="0">
                <a:solidFill>
                  <a:schemeClr val="bg1"/>
                </a:solidFill>
              </a:rPr>
              <a:t>Examples:</a:t>
            </a:r>
          </a:p>
          <a:p>
            <a:r>
              <a:rPr lang="en-US" dirty="0">
                <a:solidFill>
                  <a:schemeClr val="bg1"/>
                </a:solidFill>
              </a:rPr>
              <a:t>Colors, (blood) types, species name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931CA5D1-6B0A-8E4E-9C86-34221A1A14CF}"/>
              </a:ext>
            </a:extLst>
          </p:cNvPr>
          <p:cNvPicPr>
            <a:picLocks noChangeAspect="1"/>
          </p:cNvPicPr>
          <p:nvPr/>
        </p:nvPicPr>
        <p:blipFill>
          <a:blip r:embed="rId2"/>
          <a:stretch>
            <a:fillRect/>
          </a:stretch>
        </p:blipFill>
        <p:spPr>
          <a:xfrm>
            <a:off x="10723931" y="0"/>
            <a:ext cx="1468069" cy="1436327"/>
          </a:xfrm>
          <a:prstGeom prst="rect">
            <a:avLst/>
          </a:prstGeom>
        </p:spPr>
      </p:pic>
      <p:sp>
        <p:nvSpPr>
          <p:cNvPr id="2" name="Title 4">
            <a:extLst>
              <a:ext uri="{FF2B5EF4-FFF2-40B4-BE49-F238E27FC236}">
                <a16:creationId xmlns:a16="http://schemas.microsoft.com/office/drawing/2014/main" id="{640B2331-5146-DB69-5FE8-035883ED7E0F}"/>
              </a:ext>
            </a:extLst>
          </p:cNvPr>
          <p:cNvSpPr txBox="1">
            <a:spLocks/>
          </p:cNvSpPr>
          <p:nvPr/>
        </p:nvSpPr>
        <p:spPr>
          <a:xfrm>
            <a:off x="623898" y="2953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40FF"/>
                </a:solidFill>
              </a:rPr>
              <a:t>Data</a:t>
            </a:r>
            <a:r>
              <a:rPr lang="en-US" dirty="0">
                <a:solidFill>
                  <a:schemeClr val="bg1"/>
                </a:solidFill>
              </a:rPr>
              <a:t>: Types</a:t>
            </a:r>
          </a:p>
        </p:txBody>
      </p:sp>
    </p:spTree>
    <p:extLst>
      <p:ext uri="{BB962C8B-B14F-4D97-AF65-F5344CB8AC3E}">
        <p14:creationId xmlns:p14="http://schemas.microsoft.com/office/powerpoint/2010/main" val="378284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40FF"/>
                </a:solidFill>
              </a:rPr>
              <a:t>Data</a:t>
            </a:r>
            <a:r>
              <a:rPr lang="en-US" dirty="0">
                <a:solidFill>
                  <a:schemeClr val="bg1"/>
                </a:solidFill>
              </a:rPr>
              <a:t>: Things to consider</a:t>
            </a:r>
          </a:p>
        </p:txBody>
      </p:sp>
      <p:sp>
        <p:nvSpPr>
          <p:cNvPr id="3" name="Content Placeholder 2"/>
          <p:cNvSpPr>
            <a:spLocks noGrp="1"/>
          </p:cNvSpPr>
          <p:nvPr>
            <p:ph idx="1"/>
          </p:nvPr>
        </p:nvSpPr>
        <p:spPr/>
        <p:txBody>
          <a:bodyPr>
            <a:noAutofit/>
          </a:bodyPr>
          <a:lstStyle/>
          <a:p>
            <a:r>
              <a:rPr lang="en-US" dirty="0"/>
              <a:t>Data acquisition</a:t>
            </a:r>
          </a:p>
        </p:txBody>
      </p:sp>
      <p:pic>
        <p:nvPicPr>
          <p:cNvPr id="4" name="Picture 3">
            <a:extLst>
              <a:ext uri="{FF2B5EF4-FFF2-40B4-BE49-F238E27FC236}">
                <a16:creationId xmlns:a16="http://schemas.microsoft.com/office/drawing/2014/main" id="{C1BDF3D8-F419-8149-8F38-D06A4CABAFAA}"/>
              </a:ext>
            </a:extLst>
          </p:cNvPr>
          <p:cNvPicPr>
            <a:picLocks noChangeAspect="1"/>
          </p:cNvPicPr>
          <p:nvPr/>
        </p:nvPicPr>
        <p:blipFill>
          <a:blip r:embed="rId2"/>
          <a:stretch>
            <a:fillRect/>
          </a:stretch>
        </p:blipFill>
        <p:spPr>
          <a:xfrm>
            <a:off x="10723931" y="0"/>
            <a:ext cx="1468069" cy="1436327"/>
          </a:xfrm>
          <a:prstGeom prst="rect">
            <a:avLst/>
          </a:prstGeom>
        </p:spPr>
      </p:pic>
    </p:spTree>
    <p:extLst>
      <p:ext uri="{BB962C8B-B14F-4D97-AF65-F5344CB8AC3E}">
        <p14:creationId xmlns:p14="http://schemas.microsoft.com/office/powerpoint/2010/main" val="4008332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solidFill>
                  <a:schemeClr val="bg1"/>
                </a:solidFill>
              </a:rPr>
              <a:t>Data acquisition</a:t>
            </a:r>
          </a:p>
          <a:p>
            <a:pPr lvl="1"/>
            <a:r>
              <a:rPr lang="en-US" dirty="0">
                <a:solidFill>
                  <a:schemeClr val="bg1"/>
                </a:solidFill>
              </a:rPr>
              <a:t>Impossible, example?</a:t>
            </a:r>
          </a:p>
        </p:txBody>
      </p:sp>
      <p:pic>
        <p:nvPicPr>
          <p:cNvPr id="4" name="Picture 3">
            <a:extLst>
              <a:ext uri="{FF2B5EF4-FFF2-40B4-BE49-F238E27FC236}">
                <a16:creationId xmlns:a16="http://schemas.microsoft.com/office/drawing/2014/main" id="{22E4D584-5BCE-8647-AA3F-7A3A3B2C7B6C}"/>
              </a:ext>
            </a:extLst>
          </p:cNvPr>
          <p:cNvPicPr>
            <a:picLocks noChangeAspect="1"/>
          </p:cNvPicPr>
          <p:nvPr/>
        </p:nvPicPr>
        <p:blipFill>
          <a:blip r:embed="rId2"/>
          <a:stretch>
            <a:fillRect/>
          </a:stretch>
        </p:blipFill>
        <p:spPr>
          <a:xfrm>
            <a:off x="10723931" y="0"/>
            <a:ext cx="1468069" cy="1436327"/>
          </a:xfrm>
          <a:prstGeom prst="rect">
            <a:avLst/>
          </a:prstGeom>
        </p:spPr>
      </p:pic>
      <p:sp>
        <p:nvSpPr>
          <p:cNvPr id="6" name="Title 5">
            <a:extLst>
              <a:ext uri="{FF2B5EF4-FFF2-40B4-BE49-F238E27FC236}">
                <a16:creationId xmlns:a16="http://schemas.microsoft.com/office/drawing/2014/main" id="{CB69C16B-4DB4-9AF5-59C9-7710A3C01B6B}"/>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99A44EC3-8E01-EAB8-E622-885F3679E3A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40FF"/>
                </a:solidFill>
              </a:rPr>
              <a:t>Data</a:t>
            </a:r>
            <a:r>
              <a:rPr lang="en-US">
                <a:solidFill>
                  <a:schemeClr val="bg1"/>
                </a:solidFill>
              </a:rPr>
              <a:t>: Things to consider</a:t>
            </a:r>
            <a:endParaRPr lang="en-US" dirty="0">
              <a:solidFill>
                <a:schemeClr val="bg1"/>
              </a:solidFill>
            </a:endParaRPr>
          </a:p>
        </p:txBody>
      </p:sp>
    </p:spTree>
    <p:extLst>
      <p:ext uri="{BB962C8B-B14F-4D97-AF65-F5344CB8AC3E}">
        <p14:creationId xmlns:p14="http://schemas.microsoft.com/office/powerpoint/2010/main" val="3375642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solidFill>
                  <a:schemeClr val="bg1"/>
                </a:solidFill>
              </a:rPr>
              <a:t>Data acquisition</a:t>
            </a:r>
          </a:p>
          <a:p>
            <a:pPr lvl="1"/>
            <a:r>
              <a:rPr lang="en-US" dirty="0">
                <a:solidFill>
                  <a:schemeClr val="bg1"/>
                </a:solidFill>
              </a:rPr>
              <a:t>Impossible, example?</a:t>
            </a:r>
          </a:p>
          <a:p>
            <a:pPr lvl="1"/>
            <a:r>
              <a:rPr lang="en-US" dirty="0">
                <a:solidFill>
                  <a:schemeClr val="bg1"/>
                </a:solidFill>
              </a:rPr>
              <a:t>Theoretically possible but practically unfeasible, examples?</a:t>
            </a:r>
          </a:p>
        </p:txBody>
      </p:sp>
      <p:pic>
        <p:nvPicPr>
          <p:cNvPr id="4" name="Picture 3">
            <a:extLst>
              <a:ext uri="{FF2B5EF4-FFF2-40B4-BE49-F238E27FC236}">
                <a16:creationId xmlns:a16="http://schemas.microsoft.com/office/drawing/2014/main" id="{2EFD6559-D309-FD48-8569-A7E7FFB23175}"/>
              </a:ext>
            </a:extLst>
          </p:cNvPr>
          <p:cNvPicPr>
            <a:picLocks noChangeAspect="1"/>
          </p:cNvPicPr>
          <p:nvPr/>
        </p:nvPicPr>
        <p:blipFill>
          <a:blip r:embed="rId2"/>
          <a:stretch>
            <a:fillRect/>
          </a:stretch>
        </p:blipFill>
        <p:spPr>
          <a:xfrm>
            <a:off x="10723931" y="0"/>
            <a:ext cx="1468069" cy="1436327"/>
          </a:xfrm>
          <a:prstGeom prst="rect">
            <a:avLst/>
          </a:prstGeom>
        </p:spPr>
      </p:pic>
      <p:sp>
        <p:nvSpPr>
          <p:cNvPr id="6" name="Title 5">
            <a:extLst>
              <a:ext uri="{FF2B5EF4-FFF2-40B4-BE49-F238E27FC236}">
                <a16:creationId xmlns:a16="http://schemas.microsoft.com/office/drawing/2014/main" id="{F9650BF6-309E-EBD7-04B2-1798E8AE8215}"/>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4E55EB44-6251-DBD1-02F3-C45396DFEEB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40FF"/>
                </a:solidFill>
              </a:rPr>
              <a:t>Data</a:t>
            </a:r>
            <a:r>
              <a:rPr lang="en-US">
                <a:solidFill>
                  <a:schemeClr val="bg1"/>
                </a:solidFill>
              </a:rPr>
              <a:t>: Things to consider</a:t>
            </a:r>
            <a:endParaRPr lang="en-US" dirty="0">
              <a:solidFill>
                <a:schemeClr val="bg1"/>
              </a:solidFill>
            </a:endParaRPr>
          </a:p>
        </p:txBody>
      </p:sp>
    </p:spTree>
    <p:extLst>
      <p:ext uri="{BB962C8B-B14F-4D97-AF65-F5344CB8AC3E}">
        <p14:creationId xmlns:p14="http://schemas.microsoft.com/office/powerpoint/2010/main" val="18248242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solidFill>
                  <a:schemeClr val="bg1"/>
                </a:solidFill>
              </a:rPr>
              <a:t>Data acquisition</a:t>
            </a:r>
          </a:p>
          <a:p>
            <a:pPr lvl="1"/>
            <a:r>
              <a:rPr lang="en-US" dirty="0">
                <a:solidFill>
                  <a:schemeClr val="bg1"/>
                </a:solidFill>
              </a:rPr>
              <a:t>Impossible, example?</a:t>
            </a:r>
          </a:p>
          <a:p>
            <a:pPr lvl="1"/>
            <a:r>
              <a:rPr lang="en-US" dirty="0">
                <a:solidFill>
                  <a:schemeClr val="bg1"/>
                </a:solidFill>
              </a:rPr>
              <a:t>Theoretically possible but practically unfeasible, examples?</a:t>
            </a:r>
          </a:p>
          <a:p>
            <a:r>
              <a:rPr lang="en-US" dirty="0">
                <a:solidFill>
                  <a:schemeClr val="bg1"/>
                </a:solidFill>
              </a:rPr>
              <a:t>Data quality and quantity</a:t>
            </a:r>
          </a:p>
          <a:p>
            <a:pPr lvl="1"/>
            <a:r>
              <a:rPr lang="en-US" dirty="0">
                <a:solidFill>
                  <a:schemeClr val="bg1"/>
                </a:solidFill>
              </a:rPr>
              <a:t>In practice there is always a trade-off</a:t>
            </a:r>
          </a:p>
        </p:txBody>
      </p:sp>
      <p:pic>
        <p:nvPicPr>
          <p:cNvPr id="4" name="Picture 3">
            <a:extLst>
              <a:ext uri="{FF2B5EF4-FFF2-40B4-BE49-F238E27FC236}">
                <a16:creationId xmlns:a16="http://schemas.microsoft.com/office/drawing/2014/main" id="{04BE3693-FD23-9142-AC11-06A5CBEC36CD}"/>
              </a:ext>
            </a:extLst>
          </p:cNvPr>
          <p:cNvPicPr>
            <a:picLocks noChangeAspect="1"/>
          </p:cNvPicPr>
          <p:nvPr/>
        </p:nvPicPr>
        <p:blipFill>
          <a:blip r:embed="rId2"/>
          <a:stretch>
            <a:fillRect/>
          </a:stretch>
        </p:blipFill>
        <p:spPr>
          <a:xfrm>
            <a:off x="10723931" y="0"/>
            <a:ext cx="1468069" cy="1436327"/>
          </a:xfrm>
          <a:prstGeom prst="rect">
            <a:avLst/>
          </a:prstGeom>
        </p:spPr>
      </p:pic>
      <p:sp>
        <p:nvSpPr>
          <p:cNvPr id="6" name="Title 5">
            <a:extLst>
              <a:ext uri="{FF2B5EF4-FFF2-40B4-BE49-F238E27FC236}">
                <a16:creationId xmlns:a16="http://schemas.microsoft.com/office/drawing/2014/main" id="{2CF3CDAB-D15F-51DF-5652-0309E85A4AF2}"/>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06086B3D-6102-5FAC-26C8-60D40D1034A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40FF"/>
                </a:solidFill>
              </a:rPr>
              <a:t>Data</a:t>
            </a:r>
            <a:r>
              <a:rPr lang="en-US">
                <a:solidFill>
                  <a:schemeClr val="bg1"/>
                </a:solidFill>
              </a:rPr>
              <a:t>: Things to consider</a:t>
            </a:r>
            <a:endParaRPr lang="en-US" dirty="0">
              <a:solidFill>
                <a:schemeClr val="bg1"/>
              </a:solidFill>
            </a:endParaRPr>
          </a:p>
        </p:txBody>
      </p:sp>
    </p:spTree>
    <p:extLst>
      <p:ext uri="{BB962C8B-B14F-4D97-AF65-F5344CB8AC3E}">
        <p14:creationId xmlns:p14="http://schemas.microsoft.com/office/powerpoint/2010/main" val="1984514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solidFill>
                  <a:schemeClr val="bg1"/>
                </a:solidFill>
              </a:rPr>
              <a:t>Data acquisition</a:t>
            </a:r>
          </a:p>
          <a:p>
            <a:pPr lvl="1"/>
            <a:r>
              <a:rPr lang="en-US" dirty="0">
                <a:solidFill>
                  <a:schemeClr val="bg1"/>
                </a:solidFill>
              </a:rPr>
              <a:t>Impossible, example?</a:t>
            </a:r>
          </a:p>
          <a:p>
            <a:pPr lvl="1"/>
            <a:r>
              <a:rPr lang="en-US" dirty="0">
                <a:solidFill>
                  <a:schemeClr val="bg1"/>
                </a:solidFill>
              </a:rPr>
              <a:t>Theoretically possible but practically unfeasible, examples?</a:t>
            </a:r>
          </a:p>
          <a:p>
            <a:r>
              <a:rPr lang="en-US" dirty="0">
                <a:solidFill>
                  <a:schemeClr val="bg1"/>
                </a:solidFill>
              </a:rPr>
              <a:t>Data quality and quantity</a:t>
            </a:r>
          </a:p>
          <a:p>
            <a:pPr lvl="1"/>
            <a:r>
              <a:rPr lang="en-US" dirty="0">
                <a:solidFill>
                  <a:schemeClr val="bg1"/>
                </a:solidFill>
              </a:rPr>
              <a:t>In practice there is always a trade-off</a:t>
            </a:r>
          </a:p>
          <a:p>
            <a:pPr lvl="2"/>
            <a:r>
              <a:rPr lang="en-US" dirty="0">
                <a:solidFill>
                  <a:schemeClr val="bg1"/>
                </a:solidFill>
              </a:rPr>
              <a:t>Example: monetary cost, human effort  -&gt; power analysis,  sampling design etc.</a:t>
            </a:r>
          </a:p>
        </p:txBody>
      </p:sp>
      <p:pic>
        <p:nvPicPr>
          <p:cNvPr id="4" name="Picture 3">
            <a:extLst>
              <a:ext uri="{FF2B5EF4-FFF2-40B4-BE49-F238E27FC236}">
                <a16:creationId xmlns:a16="http://schemas.microsoft.com/office/drawing/2014/main" id="{D4C69E6A-7EE0-A549-8BD6-B0CED14107AA}"/>
              </a:ext>
            </a:extLst>
          </p:cNvPr>
          <p:cNvPicPr>
            <a:picLocks noChangeAspect="1"/>
          </p:cNvPicPr>
          <p:nvPr/>
        </p:nvPicPr>
        <p:blipFill>
          <a:blip r:embed="rId2"/>
          <a:stretch>
            <a:fillRect/>
          </a:stretch>
        </p:blipFill>
        <p:spPr>
          <a:xfrm>
            <a:off x="10723931" y="0"/>
            <a:ext cx="1468069" cy="1436327"/>
          </a:xfrm>
          <a:prstGeom prst="rect">
            <a:avLst/>
          </a:prstGeom>
        </p:spPr>
      </p:pic>
      <p:sp>
        <p:nvSpPr>
          <p:cNvPr id="6" name="Title 5">
            <a:extLst>
              <a:ext uri="{FF2B5EF4-FFF2-40B4-BE49-F238E27FC236}">
                <a16:creationId xmlns:a16="http://schemas.microsoft.com/office/drawing/2014/main" id="{D35C091E-ADC8-83C0-CFC8-48E1A48FE6BC}"/>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56771A80-9E84-ED6E-20C7-64C7FCF3C82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40FF"/>
                </a:solidFill>
              </a:rPr>
              <a:t>Data</a:t>
            </a:r>
            <a:r>
              <a:rPr lang="en-US">
                <a:solidFill>
                  <a:schemeClr val="bg1"/>
                </a:solidFill>
              </a:rPr>
              <a:t>: Things to consider</a:t>
            </a:r>
            <a:endParaRPr lang="en-US" dirty="0">
              <a:solidFill>
                <a:schemeClr val="bg1"/>
              </a:solidFill>
            </a:endParaRPr>
          </a:p>
        </p:txBody>
      </p:sp>
    </p:spTree>
    <p:extLst>
      <p:ext uri="{BB962C8B-B14F-4D97-AF65-F5344CB8AC3E}">
        <p14:creationId xmlns:p14="http://schemas.microsoft.com/office/powerpoint/2010/main" val="2180947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solidFill>
                  <a:schemeClr val="bg1"/>
                </a:solidFill>
              </a:rPr>
              <a:t>Data acquisition</a:t>
            </a:r>
          </a:p>
          <a:p>
            <a:pPr lvl="1"/>
            <a:r>
              <a:rPr lang="en-US" dirty="0">
                <a:solidFill>
                  <a:schemeClr val="bg1"/>
                </a:solidFill>
              </a:rPr>
              <a:t>Impossible, example?</a:t>
            </a:r>
          </a:p>
          <a:p>
            <a:pPr lvl="1"/>
            <a:r>
              <a:rPr lang="en-US" dirty="0">
                <a:solidFill>
                  <a:schemeClr val="bg1"/>
                </a:solidFill>
              </a:rPr>
              <a:t>Theoretically possible but practically unfeasible, examples?</a:t>
            </a:r>
          </a:p>
          <a:p>
            <a:r>
              <a:rPr lang="en-US" dirty="0">
                <a:solidFill>
                  <a:schemeClr val="bg1"/>
                </a:solidFill>
              </a:rPr>
              <a:t>Data quality and quantity</a:t>
            </a:r>
          </a:p>
          <a:p>
            <a:pPr lvl="1"/>
            <a:r>
              <a:rPr lang="en-US" dirty="0">
                <a:solidFill>
                  <a:schemeClr val="bg1"/>
                </a:solidFill>
              </a:rPr>
              <a:t>In practice there is always a trade-off</a:t>
            </a:r>
          </a:p>
          <a:p>
            <a:pPr lvl="2"/>
            <a:r>
              <a:rPr lang="en-US" dirty="0">
                <a:solidFill>
                  <a:schemeClr val="bg1"/>
                </a:solidFill>
              </a:rPr>
              <a:t>Example: monetary cost, human effort  -&gt; power analysis,  sampling design etc.</a:t>
            </a:r>
          </a:p>
          <a:p>
            <a:r>
              <a:rPr lang="en-US" dirty="0">
                <a:solidFill>
                  <a:schemeClr val="bg1"/>
                </a:solidFill>
              </a:rPr>
              <a:t>Reproducibility</a:t>
            </a:r>
          </a:p>
        </p:txBody>
      </p:sp>
      <p:pic>
        <p:nvPicPr>
          <p:cNvPr id="4" name="Picture 3">
            <a:extLst>
              <a:ext uri="{FF2B5EF4-FFF2-40B4-BE49-F238E27FC236}">
                <a16:creationId xmlns:a16="http://schemas.microsoft.com/office/drawing/2014/main" id="{8EF750B4-F2DE-5E4C-9750-8DF7191A3A67}"/>
              </a:ext>
            </a:extLst>
          </p:cNvPr>
          <p:cNvPicPr>
            <a:picLocks noChangeAspect="1"/>
          </p:cNvPicPr>
          <p:nvPr/>
        </p:nvPicPr>
        <p:blipFill>
          <a:blip r:embed="rId2"/>
          <a:stretch>
            <a:fillRect/>
          </a:stretch>
        </p:blipFill>
        <p:spPr>
          <a:xfrm>
            <a:off x="10723931" y="0"/>
            <a:ext cx="1468069" cy="1436327"/>
          </a:xfrm>
          <a:prstGeom prst="rect">
            <a:avLst/>
          </a:prstGeom>
        </p:spPr>
      </p:pic>
      <p:sp>
        <p:nvSpPr>
          <p:cNvPr id="6" name="Title 5">
            <a:extLst>
              <a:ext uri="{FF2B5EF4-FFF2-40B4-BE49-F238E27FC236}">
                <a16:creationId xmlns:a16="http://schemas.microsoft.com/office/drawing/2014/main" id="{0DEE7ADE-5854-7AD7-932A-0B13654AFF14}"/>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FCE95D94-BED4-DFDC-4350-0ADCCCBA23F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40FF"/>
                </a:solidFill>
              </a:rPr>
              <a:t>Data</a:t>
            </a:r>
            <a:r>
              <a:rPr lang="en-US">
                <a:solidFill>
                  <a:schemeClr val="bg1"/>
                </a:solidFill>
              </a:rPr>
              <a:t>: Things to consider</a:t>
            </a:r>
            <a:endParaRPr lang="en-US" dirty="0">
              <a:solidFill>
                <a:schemeClr val="bg1"/>
              </a:solidFill>
            </a:endParaRPr>
          </a:p>
        </p:txBody>
      </p:sp>
    </p:spTree>
    <p:extLst>
      <p:ext uri="{BB962C8B-B14F-4D97-AF65-F5344CB8AC3E}">
        <p14:creationId xmlns:p14="http://schemas.microsoft.com/office/powerpoint/2010/main" val="901334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solidFill>
                  <a:schemeClr val="bg1"/>
                </a:solidFill>
              </a:rPr>
              <a:t>Data acquisition</a:t>
            </a:r>
          </a:p>
          <a:p>
            <a:pPr lvl="1"/>
            <a:r>
              <a:rPr lang="en-US" dirty="0">
                <a:solidFill>
                  <a:schemeClr val="bg1"/>
                </a:solidFill>
              </a:rPr>
              <a:t>Impossible, example?</a:t>
            </a:r>
          </a:p>
          <a:p>
            <a:pPr lvl="1"/>
            <a:r>
              <a:rPr lang="en-US" dirty="0">
                <a:solidFill>
                  <a:schemeClr val="bg1"/>
                </a:solidFill>
              </a:rPr>
              <a:t>Theoretically possible but practically unfeasible, examples?</a:t>
            </a:r>
          </a:p>
          <a:p>
            <a:r>
              <a:rPr lang="en-US" dirty="0">
                <a:solidFill>
                  <a:schemeClr val="bg1"/>
                </a:solidFill>
              </a:rPr>
              <a:t>Data quality and quantity</a:t>
            </a:r>
          </a:p>
          <a:p>
            <a:pPr lvl="1"/>
            <a:r>
              <a:rPr lang="en-US" dirty="0">
                <a:solidFill>
                  <a:schemeClr val="bg1"/>
                </a:solidFill>
              </a:rPr>
              <a:t>In practice there is always a trade-off</a:t>
            </a:r>
          </a:p>
          <a:p>
            <a:pPr lvl="2"/>
            <a:r>
              <a:rPr lang="en-US" dirty="0">
                <a:solidFill>
                  <a:schemeClr val="bg1"/>
                </a:solidFill>
              </a:rPr>
              <a:t>Example: monetary cost, human effort  -&gt; power analysis,  sampling design etc.</a:t>
            </a:r>
          </a:p>
          <a:p>
            <a:r>
              <a:rPr lang="en-US" dirty="0">
                <a:solidFill>
                  <a:schemeClr val="bg1"/>
                </a:solidFill>
              </a:rPr>
              <a:t>Reproducibility</a:t>
            </a:r>
          </a:p>
          <a:p>
            <a:r>
              <a:rPr lang="en-US" dirty="0">
                <a:solidFill>
                  <a:schemeClr val="bg1"/>
                </a:solidFill>
              </a:rPr>
              <a:t>Measurement errors</a:t>
            </a:r>
          </a:p>
        </p:txBody>
      </p:sp>
      <p:pic>
        <p:nvPicPr>
          <p:cNvPr id="4" name="Picture 3">
            <a:extLst>
              <a:ext uri="{FF2B5EF4-FFF2-40B4-BE49-F238E27FC236}">
                <a16:creationId xmlns:a16="http://schemas.microsoft.com/office/drawing/2014/main" id="{0E6004F7-B666-D04B-BC3F-36E8DD2D3D1F}"/>
              </a:ext>
            </a:extLst>
          </p:cNvPr>
          <p:cNvPicPr>
            <a:picLocks noChangeAspect="1"/>
          </p:cNvPicPr>
          <p:nvPr/>
        </p:nvPicPr>
        <p:blipFill>
          <a:blip r:embed="rId2"/>
          <a:stretch>
            <a:fillRect/>
          </a:stretch>
        </p:blipFill>
        <p:spPr>
          <a:xfrm>
            <a:off x="10723931" y="0"/>
            <a:ext cx="1468069" cy="1436327"/>
          </a:xfrm>
          <a:prstGeom prst="rect">
            <a:avLst/>
          </a:prstGeom>
        </p:spPr>
      </p:pic>
      <p:sp>
        <p:nvSpPr>
          <p:cNvPr id="6" name="Title 5">
            <a:extLst>
              <a:ext uri="{FF2B5EF4-FFF2-40B4-BE49-F238E27FC236}">
                <a16:creationId xmlns:a16="http://schemas.microsoft.com/office/drawing/2014/main" id="{4D75E923-4808-BC04-CFBC-760512E41BE1}"/>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9E19242F-6EB0-D6A0-0D6D-9BA9C14D731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40FF"/>
                </a:solidFill>
              </a:rPr>
              <a:t>Data</a:t>
            </a:r>
            <a:r>
              <a:rPr lang="en-US">
                <a:solidFill>
                  <a:schemeClr val="bg1"/>
                </a:solidFill>
              </a:rPr>
              <a:t>: Things to consider</a:t>
            </a:r>
            <a:endParaRPr lang="en-US" dirty="0">
              <a:solidFill>
                <a:schemeClr val="bg1"/>
              </a:solidFill>
            </a:endParaRPr>
          </a:p>
        </p:txBody>
      </p:sp>
    </p:spTree>
    <p:extLst>
      <p:ext uri="{BB962C8B-B14F-4D97-AF65-F5344CB8AC3E}">
        <p14:creationId xmlns:p14="http://schemas.microsoft.com/office/powerpoint/2010/main" val="1839917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431730"/>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define “science” </a:t>
            </a:r>
          </a:p>
          <a:p>
            <a:r>
              <a:rPr lang="en-US" sz="3200" dirty="0">
                <a:solidFill>
                  <a:schemeClr val="bg1"/>
                </a:solidFill>
              </a:rPr>
              <a:t>To define “data” </a:t>
            </a:r>
          </a:p>
          <a:p>
            <a:r>
              <a:rPr lang="en-US" sz="3200" dirty="0">
                <a:solidFill>
                  <a:schemeClr val="bg1"/>
                </a:solidFill>
              </a:rPr>
              <a:t>To define “models”</a:t>
            </a:r>
          </a:p>
          <a:p>
            <a:r>
              <a:rPr lang="en-US" sz="3200" dirty="0">
                <a:solidFill>
                  <a:schemeClr val="bg1"/>
                </a:solidFill>
              </a:rPr>
              <a:t>To introduce many different types of models </a:t>
            </a:r>
          </a:p>
          <a:p>
            <a:pPr lvl="1"/>
            <a:r>
              <a:rPr lang="en-US" sz="2600" dirty="0">
                <a:solidFill>
                  <a:schemeClr val="bg1"/>
                </a:solidFill>
              </a:rPr>
              <a:t>Statistical</a:t>
            </a:r>
          </a:p>
          <a:p>
            <a:endParaRPr lang="en-US" sz="3200" dirty="0">
              <a:solidFill>
                <a:schemeClr val="bg1"/>
              </a:solidFill>
            </a:endParaRPr>
          </a:p>
        </p:txBody>
      </p:sp>
    </p:spTree>
    <p:extLst>
      <p:ext uri="{BB962C8B-B14F-4D97-AF65-F5344CB8AC3E}">
        <p14:creationId xmlns:p14="http://schemas.microsoft.com/office/powerpoint/2010/main" val="731411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solidFill>
                  <a:schemeClr val="bg1"/>
                </a:solidFill>
              </a:rPr>
              <a:t>Data acquisition</a:t>
            </a:r>
          </a:p>
          <a:p>
            <a:pPr lvl="1"/>
            <a:r>
              <a:rPr lang="en-US" dirty="0">
                <a:solidFill>
                  <a:schemeClr val="bg1"/>
                </a:solidFill>
              </a:rPr>
              <a:t>Impossible, example?</a:t>
            </a:r>
          </a:p>
          <a:p>
            <a:pPr lvl="1"/>
            <a:r>
              <a:rPr lang="en-US" dirty="0">
                <a:solidFill>
                  <a:schemeClr val="bg1"/>
                </a:solidFill>
              </a:rPr>
              <a:t>Theoretically possible but practically unfeasible, examples?</a:t>
            </a:r>
          </a:p>
          <a:p>
            <a:r>
              <a:rPr lang="en-US" dirty="0">
                <a:solidFill>
                  <a:schemeClr val="bg1"/>
                </a:solidFill>
              </a:rPr>
              <a:t>Data quality and quantity</a:t>
            </a:r>
          </a:p>
          <a:p>
            <a:pPr lvl="1"/>
            <a:r>
              <a:rPr lang="en-US" dirty="0">
                <a:solidFill>
                  <a:schemeClr val="bg1"/>
                </a:solidFill>
              </a:rPr>
              <a:t>In practice there is always a trade-off</a:t>
            </a:r>
          </a:p>
          <a:p>
            <a:pPr lvl="2"/>
            <a:r>
              <a:rPr lang="en-US" dirty="0">
                <a:solidFill>
                  <a:schemeClr val="bg1"/>
                </a:solidFill>
              </a:rPr>
              <a:t>Example: monetary cost, human effort  -&gt; power analysis,  sampling design etc.</a:t>
            </a:r>
          </a:p>
          <a:p>
            <a:r>
              <a:rPr lang="en-US" dirty="0">
                <a:solidFill>
                  <a:schemeClr val="bg1"/>
                </a:solidFill>
              </a:rPr>
              <a:t>Reproducibility</a:t>
            </a:r>
          </a:p>
          <a:p>
            <a:r>
              <a:rPr lang="en-US" dirty="0">
                <a:solidFill>
                  <a:schemeClr val="bg1"/>
                </a:solidFill>
              </a:rPr>
              <a:t>Measurement errors</a:t>
            </a:r>
          </a:p>
          <a:p>
            <a:pPr lvl="1"/>
            <a:r>
              <a:rPr lang="en-US" dirty="0">
                <a:solidFill>
                  <a:schemeClr val="bg1"/>
                </a:solidFill>
              </a:rPr>
              <a:t>Examples?</a:t>
            </a:r>
          </a:p>
        </p:txBody>
      </p:sp>
      <p:pic>
        <p:nvPicPr>
          <p:cNvPr id="4" name="Picture 3">
            <a:extLst>
              <a:ext uri="{FF2B5EF4-FFF2-40B4-BE49-F238E27FC236}">
                <a16:creationId xmlns:a16="http://schemas.microsoft.com/office/drawing/2014/main" id="{304816BC-638C-CA40-8959-3883CDFD0AB4}"/>
              </a:ext>
            </a:extLst>
          </p:cNvPr>
          <p:cNvPicPr>
            <a:picLocks noChangeAspect="1"/>
          </p:cNvPicPr>
          <p:nvPr/>
        </p:nvPicPr>
        <p:blipFill>
          <a:blip r:embed="rId2"/>
          <a:stretch>
            <a:fillRect/>
          </a:stretch>
        </p:blipFill>
        <p:spPr>
          <a:xfrm>
            <a:off x="10723931" y="0"/>
            <a:ext cx="1468069" cy="1436327"/>
          </a:xfrm>
          <a:prstGeom prst="rect">
            <a:avLst/>
          </a:prstGeom>
        </p:spPr>
      </p:pic>
      <p:sp>
        <p:nvSpPr>
          <p:cNvPr id="6" name="Title 5">
            <a:extLst>
              <a:ext uri="{FF2B5EF4-FFF2-40B4-BE49-F238E27FC236}">
                <a16:creationId xmlns:a16="http://schemas.microsoft.com/office/drawing/2014/main" id="{134DD54B-1FA8-CB49-FB68-2E4788A4C4B5}"/>
              </a:ext>
            </a:extLst>
          </p:cNvPr>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2DAE9BB6-9967-685A-E2F8-C59CF96C884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40FF"/>
                </a:solidFill>
              </a:rPr>
              <a:t>Data</a:t>
            </a:r>
            <a:r>
              <a:rPr lang="en-US">
                <a:solidFill>
                  <a:schemeClr val="bg1"/>
                </a:solidFill>
              </a:rPr>
              <a:t>: Things to consider</a:t>
            </a:r>
            <a:endParaRPr lang="en-US" dirty="0">
              <a:solidFill>
                <a:schemeClr val="bg1"/>
              </a:solidFill>
            </a:endParaRPr>
          </a:p>
        </p:txBody>
      </p:sp>
    </p:spTree>
    <p:extLst>
      <p:ext uri="{BB962C8B-B14F-4D97-AF65-F5344CB8AC3E}">
        <p14:creationId xmlns:p14="http://schemas.microsoft.com/office/powerpoint/2010/main" val="1453053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98D31-85EF-C042-A9FE-22983EF579E6}"/>
              </a:ext>
            </a:extLst>
          </p:cNvPr>
          <p:cNvSpPr>
            <a:spLocks noGrp="1"/>
          </p:cNvSpPr>
          <p:nvPr>
            <p:ph type="title"/>
          </p:nvPr>
        </p:nvSpPr>
        <p:spPr/>
        <p:txBody>
          <a:bodyPr/>
          <a:lstStyle/>
          <a:p>
            <a:endParaRPr lang="en-US">
              <a:solidFill>
                <a:schemeClr val="bg1"/>
              </a:solidFill>
            </a:endParaRPr>
          </a:p>
        </p:txBody>
      </p:sp>
      <p:sp>
        <p:nvSpPr>
          <p:cNvPr id="3" name="Content Placeholder 2">
            <a:extLst>
              <a:ext uri="{FF2B5EF4-FFF2-40B4-BE49-F238E27FC236}">
                <a16:creationId xmlns:a16="http://schemas.microsoft.com/office/drawing/2014/main" id="{9FA05341-80AC-B74B-8F9C-E64214E895BC}"/>
              </a:ext>
            </a:extLst>
          </p:cNvPr>
          <p:cNvSpPr>
            <a:spLocks noGrp="1"/>
          </p:cNvSpPr>
          <p:nvPr>
            <p:ph idx="1"/>
          </p:nvPr>
        </p:nvSpPr>
        <p:spPr/>
        <p:txBody>
          <a:bodyPr/>
          <a:lstStyle/>
          <a:p>
            <a:endParaRPr lang="en-US">
              <a:solidFill>
                <a:schemeClr val="bg1"/>
              </a:solidFill>
            </a:endParaRPr>
          </a:p>
        </p:txBody>
      </p:sp>
    </p:spTree>
    <p:extLst>
      <p:ext uri="{BB962C8B-B14F-4D97-AF65-F5344CB8AC3E}">
        <p14:creationId xmlns:p14="http://schemas.microsoft.com/office/powerpoint/2010/main" val="2461857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40FF"/>
                </a:solidFill>
              </a:rPr>
              <a:t>Data</a:t>
            </a:r>
            <a:r>
              <a:rPr lang="en-US" b="1" dirty="0">
                <a:solidFill>
                  <a:schemeClr val="bg1"/>
                </a:solidFill>
              </a:rPr>
              <a:t> </a:t>
            </a:r>
            <a:r>
              <a:rPr lang="en-US" dirty="0">
                <a:solidFill>
                  <a:schemeClr val="bg1"/>
                </a:solidFill>
              </a:rPr>
              <a:t>and </a:t>
            </a:r>
            <a:r>
              <a:rPr lang="en-US" b="1" dirty="0">
                <a:solidFill>
                  <a:schemeClr val="accent5">
                    <a:lumMod val="75000"/>
                  </a:schemeClr>
                </a:solidFill>
              </a:rPr>
              <a:t>Models</a:t>
            </a:r>
          </a:p>
        </p:txBody>
      </p:sp>
      <p:pic>
        <p:nvPicPr>
          <p:cNvPr id="5" name="Picture 4">
            <a:extLst>
              <a:ext uri="{FF2B5EF4-FFF2-40B4-BE49-F238E27FC236}">
                <a16:creationId xmlns:a16="http://schemas.microsoft.com/office/drawing/2014/main" id="{F1015758-7790-E143-B9C0-30A4A38BE44F}"/>
              </a:ext>
            </a:extLst>
          </p:cNvPr>
          <p:cNvPicPr>
            <a:picLocks noChangeAspect="1"/>
          </p:cNvPicPr>
          <p:nvPr/>
        </p:nvPicPr>
        <p:blipFill>
          <a:blip r:embed="rId2"/>
          <a:stretch>
            <a:fillRect/>
          </a:stretch>
        </p:blipFill>
        <p:spPr>
          <a:xfrm>
            <a:off x="8969524" y="580505"/>
            <a:ext cx="2602786" cy="2546510"/>
          </a:xfrm>
          <a:prstGeom prst="rect">
            <a:avLst/>
          </a:prstGeom>
        </p:spPr>
      </p:pic>
      <p:grpSp>
        <p:nvGrpSpPr>
          <p:cNvPr id="3" name="Group 2">
            <a:extLst>
              <a:ext uri="{FF2B5EF4-FFF2-40B4-BE49-F238E27FC236}">
                <a16:creationId xmlns:a16="http://schemas.microsoft.com/office/drawing/2014/main" id="{3D538414-ACD2-964A-B423-7D7028392317}"/>
              </a:ext>
            </a:extLst>
          </p:cNvPr>
          <p:cNvGrpSpPr/>
          <p:nvPr/>
        </p:nvGrpSpPr>
        <p:grpSpPr>
          <a:xfrm>
            <a:off x="8914796" y="3346109"/>
            <a:ext cx="2784835" cy="2626114"/>
            <a:chOff x="8914796" y="3346109"/>
            <a:chExt cx="2784835" cy="2626114"/>
          </a:xfrm>
        </p:grpSpPr>
        <p:pic>
          <p:nvPicPr>
            <p:cNvPr id="4" name="Picture 3">
              <a:extLst>
                <a:ext uri="{FF2B5EF4-FFF2-40B4-BE49-F238E27FC236}">
                  <a16:creationId xmlns:a16="http://schemas.microsoft.com/office/drawing/2014/main" id="{832A7943-817D-984B-A335-8BEC23E9B713}"/>
                </a:ext>
              </a:extLst>
            </p:cNvPr>
            <p:cNvPicPr>
              <a:picLocks noChangeAspect="1"/>
            </p:cNvPicPr>
            <p:nvPr/>
          </p:nvPicPr>
          <p:blipFill>
            <a:blip r:embed="rId3"/>
            <a:stretch>
              <a:fillRect/>
            </a:stretch>
          </p:blipFill>
          <p:spPr>
            <a:xfrm>
              <a:off x="8914796" y="3346109"/>
              <a:ext cx="2784835" cy="2626114"/>
            </a:xfrm>
            <a:prstGeom prst="rect">
              <a:avLst/>
            </a:prstGeom>
          </p:spPr>
        </p:pic>
        <p:sp>
          <p:nvSpPr>
            <p:cNvPr id="6" name="Rectangle 5">
              <a:extLst>
                <a:ext uri="{FF2B5EF4-FFF2-40B4-BE49-F238E27FC236}">
                  <a16:creationId xmlns:a16="http://schemas.microsoft.com/office/drawing/2014/main" id="{AF84AD30-7C49-4642-9661-C5C64346082B}"/>
                </a:ext>
              </a:extLst>
            </p:cNvPr>
            <p:cNvSpPr/>
            <p:nvPr/>
          </p:nvSpPr>
          <p:spPr>
            <a:xfrm>
              <a:off x="9337878" y="4243516"/>
              <a:ext cx="1929689" cy="793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Models</a:t>
              </a:r>
            </a:p>
          </p:txBody>
        </p:sp>
      </p:grpSp>
    </p:spTree>
    <p:extLst>
      <p:ext uri="{BB962C8B-B14F-4D97-AF65-F5344CB8AC3E}">
        <p14:creationId xmlns:p14="http://schemas.microsoft.com/office/powerpoint/2010/main" val="590142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90116"/>
            <a:ext cx="10515600" cy="4351338"/>
          </a:xfrm>
        </p:spPr>
        <p:txBody>
          <a:bodyPr>
            <a:normAutofit/>
          </a:bodyPr>
          <a:lstStyle/>
          <a:p>
            <a:r>
              <a:rPr lang="en-US" sz="3600" dirty="0">
                <a:solidFill>
                  <a:schemeClr val="bg1"/>
                </a:solidFill>
              </a:rPr>
              <a:t>What is a </a:t>
            </a:r>
            <a:r>
              <a:rPr lang="en-US" sz="3600" dirty="0">
                <a:solidFill>
                  <a:schemeClr val="accent5">
                    <a:lumMod val="75000"/>
                  </a:schemeClr>
                </a:solidFill>
              </a:rPr>
              <a:t>model</a:t>
            </a:r>
            <a:r>
              <a:rPr lang="en-US" sz="3600" dirty="0">
                <a:solidFill>
                  <a:schemeClr val="bg1"/>
                </a:solidFill>
              </a:rPr>
              <a:t>?</a:t>
            </a:r>
          </a:p>
          <a:p>
            <a:endParaRPr lang="en-US" dirty="0">
              <a:solidFill>
                <a:schemeClr val="bg1"/>
              </a:solidFill>
            </a:endParaRPr>
          </a:p>
        </p:txBody>
      </p:sp>
      <p:grpSp>
        <p:nvGrpSpPr>
          <p:cNvPr id="5" name="Group 4">
            <a:extLst>
              <a:ext uri="{FF2B5EF4-FFF2-40B4-BE49-F238E27FC236}">
                <a16:creationId xmlns:a16="http://schemas.microsoft.com/office/drawing/2014/main" id="{4A69F944-F9FB-8943-90C7-332947819266}"/>
              </a:ext>
            </a:extLst>
          </p:cNvPr>
          <p:cNvGrpSpPr/>
          <p:nvPr/>
        </p:nvGrpSpPr>
        <p:grpSpPr>
          <a:xfrm>
            <a:off x="10213144" y="17439"/>
            <a:ext cx="1978856" cy="1808186"/>
            <a:chOff x="8914796" y="3346109"/>
            <a:chExt cx="2784835" cy="2626114"/>
          </a:xfrm>
        </p:grpSpPr>
        <p:pic>
          <p:nvPicPr>
            <p:cNvPr id="6" name="Picture 5">
              <a:extLst>
                <a:ext uri="{FF2B5EF4-FFF2-40B4-BE49-F238E27FC236}">
                  <a16:creationId xmlns:a16="http://schemas.microsoft.com/office/drawing/2014/main" id="{B69F5042-5484-E345-AB03-AE13C106152D}"/>
                </a:ext>
              </a:extLst>
            </p:cNvPr>
            <p:cNvPicPr>
              <a:picLocks noChangeAspect="1"/>
            </p:cNvPicPr>
            <p:nvPr/>
          </p:nvPicPr>
          <p:blipFill>
            <a:blip r:embed="rId2"/>
            <a:stretch>
              <a:fillRect/>
            </a:stretch>
          </p:blipFill>
          <p:spPr>
            <a:xfrm>
              <a:off x="8914796" y="3346109"/>
              <a:ext cx="2784835" cy="2626114"/>
            </a:xfrm>
            <a:prstGeom prst="rect">
              <a:avLst/>
            </a:prstGeom>
          </p:spPr>
        </p:pic>
        <p:sp>
          <p:nvSpPr>
            <p:cNvPr id="7" name="Rectangle 6">
              <a:extLst>
                <a:ext uri="{FF2B5EF4-FFF2-40B4-BE49-F238E27FC236}">
                  <a16:creationId xmlns:a16="http://schemas.microsoft.com/office/drawing/2014/main" id="{4224FDA9-F0CA-704B-93EC-0B5864B0FCB6}"/>
                </a:ext>
              </a:extLst>
            </p:cNvPr>
            <p:cNvSpPr/>
            <p:nvPr/>
          </p:nvSpPr>
          <p:spPr>
            <a:xfrm>
              <a:off x="9337878" y="4243516"/>
              <a:ext cx="1929689" cy="793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Models</a:t>
              </a:r>
            </a:p>
          </p:txBody>
        </p:sp>
      </p:grpSp>
      <p:sp>
        <p:nvSpPr>
          <p:cNvPr id="8" name="Content Placeholder 2">
            <a:extLst>
              <a:ext uri="{FF2B5EF4-FFF2-40B4-BE49-F238E27FC236}">
                <a16:creationId xmlns:a16="http://schemas.microsoft.com/office/drawing/2014/main" id="{CB74AEA8-0DAA-3542-B357-9DC65878F06C}"/>
              </a:ext>
            </a:extLst>
          </p:cNvPr>
          <p:cNvSpPr txBox="1">
            <a:spLocks/>
          </p:cNvSpPr>
          <p:nvPr/>
        </p:nvSpPr>
        <p:spPr>
          <a:xfrm>
            <a:off x="568570" y="349733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Title 8">
            <a:extLst>
              <a:ext uri="{FF2B5EF4-FFF2-40B4-BE49-F238E27FC236}">
                <a16:creationId xmlns:a16="http://schemas.microsoft.com/office/drawing/2014/main" id="{3EBA541E-8411-F363-8AD0-4FEA37E9FB92}"/>
              </a:ext>
            </a:extLst>
          </p:cNvPr>
          <p:cNvSpPr>
            <a:spLocks noGrp="1"/>
          </p:cNvSpPr>
          <p:nvPr>
            <p:ph type="title"/>
          </p:nvPr>
        </p:nvSpPr>
        <p:spPr/>
        <p:txBody>
          <a:bodyPr/>
          <a:lstStyle/>
          <a:p>
            <a:endParaRPr lang="en-US"/>
          </a:p>
        </p:txBody>
      </p:sp>
      <p:sp>
        <p:nvSpPr>
          <p:cNvPr id="10" name="Title 1">
            <a:extLst>
              <a:ext uri="{FF2B5EF4-FFF2-40B4-BE49-F238E27FC236}">
                <a16:creationId xmlns:a16="http://schemas.microsoft.com/office/drawing/2014/main" id="{5A80A60C-A1FA-8005-7742-2BAA73935C2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40FF"/>
                </a:solidFill>
              </a:rPr>
              <a:t>Data</a:t>
            </a:r>
            <a:r>
              <a:rPr lang="en-US" b="1">
                <a:solidFill>
                  <a:schemeClr val="bg1"/>
                </a:solidFill>
              </a:rPr>
              <a:t> </a:t>
            </a:r>
            <a:r>
              <a:rPr lang="en-US">
                <a:solidFill>
                  <a:schemeClr val="bg1"/>
                </a:solidFill>
              </a:rPr>
              <a:t>and </a:t>
            </a:r>
            <a:r>
              <a:rPr lang="en-US" b="1">
                <a:solidFill>
                  <a:schemeClr val="accent5">
                    <a:lumMod val="75000"/>
                  </a:schemeClr>
                </a:solidFill>
              </a:rPr>
              <a:t>Models</a:t>
            </a:r>
            <a:endParaRPr lang="en-US" b="1" dirty="0">
              <a:solidFill>
                <a:schemeClr val="accent5">
                  <a:lumMod val="75000"/>
                </a:schemeClr>
              </a:solidFill>
            </a:endParaRPr>
          </a:p>
        </p:txBody>
      </p:sp>
    </p:spTree>
    <p:extLst>
      <p:ext uri="{BB962C8B-B14F-4D97-AF65-F5344CB8AC3E}">
        <p14:creationId xmlns:p14="http://schemas.microsoft.com/office/powerpoint/2010/main" val="1471801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What is science?</a:t>
            </a:r>
          </a:p>
        </p:txBody>
      </p:sp>
      <p:sp>
        <p:nvSpPr>
          <p:cNvPr id="5" name="Content Placeholder 4">
            <a:extLst>
              <a:ext uri="{FF2B5EF4-FFF2-40B4-BE49-F238E27FC236}">
                <a16:creationId xmlns:a16="http://schemas.microsoft.com/office/drawing/2014/main" id="{5F2DB269-0FE4-6096-A3C0-4DD7808E6A38}"/>
              </a:ext>
            </a:extLst>
          </p:cNvPr>
          <p:cNvSpPr>
            <a:spLocks noGrp="1"/>
          </p:cNvSpPr>
          <p:nvPr>
            <p:ph idx="1"/>
          </p:nvPr>
        </p:nvSpPr>
        <p:spPr/>
        <p:txBody>
          <a:bodyPr/>
          <a:lstStyle/>
          <a:p>
            <a:endParaRPr lang="en-US"/>
          </a:p>
        </p:txBody>
      </p:sp>
      <p:sp>
        <p:nvSpPr>
          <p:cNvPr id="6" name="Content Placeholder 3">
            <a:extLst>
              <a:ext uri="{FF2B5EF4-FFF2-40B4-BE49-F238E27FC236}">
                <a16:creationId xmlns:a16="http://schemas.microsoft.com/office/drawing/2014/main" id="{C6B3F2DE-F3E5-7B40-7EB2-1F245A426BF9}"/>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bg1"/>
                </a:solidFill>
              </a:rPr>
              <a:t>the</a:t>
            </a:r>
            <a:r>
              <a:rPr lang="en-US">
                <a:solidFill>
                  <a:srgbClr val="FFFFFF"/>
                </a:solidFill>
              </a:rPr>
              <a:t> </a:t>
            </a:r>
            <a:r>
              <a:rPr lang="en-US">
                <a:solidFill>
                  <a:srgbClr val="FF40FF"/>
                </a:solidFill>
              </a:rPr>
              <a:t>systematic observation</a:t>
            </a:r>
            <a:r>
              <a:rPr lang="en-US">
                <a:solidFill>
                  <a:srgbClr val="FFFF00"/>
                </a:solidFill>
              </a:rPr>
              <a:t> </a:t>
            </a:r>
            <a:r>
              <a:rPr lang="en-US">
                <a:solidFill>
                  <a:schemeClr val="bg1"/>
                </a:solidFill>
              </a:rPr>
              <a:t>of natural events and conditions in order to </a:t>
            </a:r>
            <a:r>
              <a:rPr lang="en-US">
                <a:solidFill>
                  <a:srgbClr val="00B050"/>
                </a:solidFill>
              </a:rPr>
              <a:t>discover</a:t>
            </a:r>
            <a:r>
              <a:rPr lang="en-US">
                <a:solidFill>
                  <a:srgbClr val="92D050"/>
                </a:solidFill>
              </a:rPr>
              <a:t> </a:t>
            </a:r>
            <a:r>
              <a:rPr lang="en-US">
                <a:solidFill>
                  <a:schemeClr val="bg1"/>
                </a:solidFill>
              </a:rPr>
              <a:t>facts about them and to</a:t>
            </a:r>
            <a:r>
              <a:rPr lang="en-US">
                <a:solidFill>
                  <a:srgbClr val="FFFFFF"/>
                </a:solidFill>
              </a:rPr>
              <a:t> </a:t>
            </a:r>
            <a:r>
              <a:rPr lang="en-US">
                <a:solidFill>
                  <a:schemeClr val="accent5">
                    <a:lumMod val="75000"/>
                  </a:schemeClr>
                </a:solidFill>
              </a:rPr>
              <a:t>formulate laws and principles </a:t>
            </a:r>
            <a:r>
              <a:rPr lang="en-US">
                <a:solidFill>
                  <a:srgbClr val="FFFFFF"/>
                </a:solidFill>
              </a:rPr>
              <a:t>based on these facts.</a:t>
            </a:r>
          </a:p>
          <a:p>
            <a:pPr marL="0" indent="0" algn="ctr">
              <a:buFont typeface="Arial" panose="020B0604020202020204" pitchFamily="34" charset="0"/>
              <a:buNone/>
            </a:pPr>
            <a:r>
              <a:rPr lang="en-US" sz="2400">
                <a:solidFill>
                  <a:srgbClr val="FFFFFF"/>
                </a:solidFill>
              </a:rPr>
              <a:t> – </a:t>
            </a:r>
            <a:r>
              <a:rPr lang="en-US" sz="2400" i="1">
                <a:solidFill>
                  <a:srgbClr val="FFFFFF"/>
                </a:solidFill>
              </a:rPr>
              <a:t>Academic Press Dictionary of Science &amp; Technology</a:t>
            </a:r>
          </a:p>
          <a:p>
            <a:pPr marL="514350" indent="-514350">
              <a:buFont typeface="Arial" panose="020B0604020202020204" pitchFamily="34" charset="0"/>
              <a:buAutoNum type="arabicPeriod"/>
            </a:pPr>
            <a:endParaRPr lang="en-US">
              <a:solidFill>
                <a:srgbClr val="FFFFFF"/>
              </a:solidFill>
            </a:endParaRPr>
          </a:p>
          <a:p>
            <a:endParaRPr lang="en-US" dirty="0"/>
          </a:p>
        </p:txBody>
      </p:sp>
    </p:spTree>
    <p:extLst>
      <p:ext uri="{BB962C8B-B14F-4D97-AF65-F5344CB8AC3E}">
        <p14:creationId xmlns:p14="http://schemas.microsoft.com/office/powerpoint/2010/main" val="3053972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8255" y="1600201"/>
            <a:ext cx="8229600" cy="4525963"/>
          </a:xfrm>
        </p:spPr>
        <p:txBody>
          <a:bodyPr>
            <a:normAutofit/>
          </a:bodyPr>
          <a:lstStyle/>
          <a:p>
            <a:pPr marL="0" indent="0">
              <a:buNone/>
            </a:pPr>
            <a:r>
              <a:rPr lang="en-US" dirty="0">
                <a:solidFill>
                  <a:schemeClr val="accent5">
                    <a:lumMod val="75000"/>
                  </a:schemeClr>
                </a:solidFill>
              </a:rPr>
              <a:t>Theory				General</a:t>
            </a:r>
          </a:p>
          <a:p>
            <a:pPr marL="0" indent="0">
              <a:buNone/>
            </a:pPr>
            <a:endParaRPr lang="en-US" dirty="0">
              <a:solidFill>
                <a:schemeClr val="accent5">
                  <a:lumMod val="75000"/>
                </a:schemeClr>
              </a:solidFill>
            </a:endParaRPr>
          </a:p>
          <a:p>
            <a:pPr marL="0" indent="0">
              <a:buNone/>
            </a:pPr>
            <a:endParaRPr lang="en-US" dirty="0">
              <a:solidFill>
                <a:schemeClr val="accent5">
                  <a:lumMod val="75000"/>
                </a:schemeClr>
              </a:solidFill>
            </a:endParaRPr>
          </a:p>
          <a:p>
            <a:pPr marL="0" indent="0">
              <a:buNone/>
            </a:pPr>
            <a:r>
              <a:rPr lang="en-US" dirty="0">
                <a:solidFill>
                  <a:schemeClr val="accent5">
                    <a:lumMod val="75000"/>
                  </a:schemeClr>
                </a:solidFill>
              </a:rPr>
              <a:t>Model</a:t>
            </a:r>
          </a:p>
          <a:p>
            <a:pPr marL="0" indent="0">
              <a:buNone/>
            </a:pPr>
            <a:endParaRPr lang="en-US" dirty="0">
              <a:solidFill>
                <a:schemeClr val="accent5">
                  <a:lumMod val="75000"/>
                </a:schemeClr>
              </a:solidFill>
            </a:endParaRPr>
          </a:p>
          <a:p>
            <a:pPr marL="0" indent="0">
              <a:buNone/>
            </a:pPr>
            <a:endParaRPr lang="en-US" dirty="0">
              <a:solidFill>
                <a:schemeClr val="accent5">
                  <a:lumMod val="75000"/>
                </a:schemeClr>
              </a:solidFill>
            </a:endParaRPr>
          </a:p>
          <a:p>
            <a:pPr marL="0" indent="0">
              <a:buNone/>
            </a:pPr>
            <a:r>
              <a:rPr lang="en-US" dirty="0">
                <a:solidFill>
                  <a:schemeClr val="accent5">
                    <a:lumMod val="75000"/>
                  </a:schemeClr>
                </a:solidFill>
              </a:rPr>
              <a:t>Hypothesis				Specific</a:t>
            </a:r>
          </a:p>
        </p:txBody>
      </p:sp>
      <p:cxnSp>
        <p:nvCxnSpPr>
          <p:cNvPr id="6" name="Elbow Connector 5">
            <a:extLst>
              <a:ext uri="{FF2B5EF4-FFF2-40B4-BE49-F238E27FC236}">
                <a16:creationId xmlns:a16="http://schemas.microsoft.com/office/drawing/2014/main" id="{4FA0F8FB-74DA-9B49-BDAD-AB12C0928851}"/>
              </a:ext>
            </a:extLst>
          </p:cNvPr>
          <p:cNvCxnSpPr/>
          <p:nvPr/>
        </p:nvCxnSpPr>
        <p:spPr>
          <a:xfrm rot="5400000">
            <a:off x="4499424" y="3359347"/>
            <a:ext cx="3530991" cy="12700"/>
          </a:xfrm>
          <a:prstGeom prst="bentConnector3">
            <a:avLst/>
          </a:prstGeom>
          <a:ln w="69850">
            <a:solidFill>
              <a:schemeClr val="accent5">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6610BFF-0C43-134D-BC09-A3F96E4B00F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5" name="Title 4">
            <a:extLst>
              <a:ext uri="{FF2B5EF4-FFF2-40B4-BE49-F238E27FC236}">
                <a16:creationId xmlns:a16="http://schemas.microsoft.com/office/drawing/2014/main" id="{275EC365-880A-FF10-DFF8-8DBFE3F12E5A}"/>
              </a:ext>
            </a:extLst>
          </p:cNvPr>
          <p:cNvSpPr>
            <a:spLocks noGrp="1"/>
          </p:cNvSpPr>
          <p:nvPr>
            <p:ph type="title"/>
          </p:nvPr>
        </p:nvSpPr>
        <p:spPr/>
        <p:txBody>
          <a:bodyPr/>
          <a:lstStyle/>
          <a:p>
            <a:endParaRPr lang="en-US"/>
          </a:p>
        </p:txBody>
      </p:sp>
      <p:sp>
        <p:nvSpPr>
          <p:cNvPr id="8" name="Title 1">
            <a:extLst>
              <a:ext uri="{FF2B5EF4-FFF2-40B4-BE49-F238E27FC236}">
                <a16:creationId xmlns:a16="http://schemas.microsoft.com/office/drawing/2014/main" id="{9E5FD271-3166-4282-5CFF-766CB0E93350}"/>
              </a:ext>
            </a:extLst>
          </p:cNvPr>
          <p:cNvSpPr txBox="1">
            <a:spLocks/>
          </p:cNvSpPr>
          <p:nvPr/>
        </p:nvSpPr>
        <p:spPr>
          <a:xfrm>
            <a:off x="838200" y="3269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Laws and Principles</a:t>
            </a:r>
            <a:endParaRPr lang="en-US" dirty="0">
              <a:solidFill>
                <a:schemeClr val="bg1"/>
              </a:solidFill>
            </a:endParaRPr>
          </a:p>
        </p:txBody>
      </p:sp>
    </p:spTree>
    <p:extLst>
      <p:ext uri="{BB962C8B-B14F-4D97-AF65-F5344CB8AC3E}">
        <p14:creationId xmlns:p14="http://schemas.microsoft.com/office/powerpoint/2010/main" val="2623795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8255" y="1600201"/>
            <a:ext cx="8229600" cy="4525963"/>
          </a:xfrm>
        </p:spPr>
        <p:txBody>
          <a:bodyPr>
            <a:normAutofit/>
          </a:bodyPr>
          <a:lstStyle/>
          <a:p>
            <a:pPr marL="0" indent="0">
              <a:buNone/>
            </a:pPr>
            <a:r>
              <a:rPr lang="en-US" dirty="0">
                <a:solidFill>
                  <a:schemeClr val="accent5">
                    <a:lumMod val="75000"/>
                  </a:schemeClr>
                </a:solidFill>
              </a:rPr>
              <a:t>Theory				General</a:t>
            </a:r>
          </a:p>
          <a:p>
            <a:pPr marL="0" indent="0">
              <a:buNone/>
            </a:pPr>
            <a:endParaRPr lang="en-US" dirty="0">
              <a:solidFill>
                <a:schemeClr val="accent5">
                  <a:lumMod val="75000"/>
                </a:schemeClr>
              </a:solidFill>
            </a:endParaRPr>
          </a:p>
          <a:p>
            <a:pPr marL="0" indent="0">
              <a:buNone/>
            </a:pPr>
            <a:endParaRPr lang="en-US" dirty="0">
              <a:solidFill>
                <a:schemeClr val="accent5">
                  <a:lumMod val="75000"/>
                </a:schemeClr>
              </a:solidFill>
            </a:endParaRPr>
          </a:p>
          <a:p>
            <a:pPr marL="0" indent="0">
              <a:buNone/>
            </a:pPr>
            <a:r>
              <a:rPr lang="en-US" dirty="0">
                <a:solidFill>
                  <a:schemeClr val="accent5">
                    <a:lumMod val="75000"/>
                  </a:schemeClr>
                </a:solidFill>
              </a:rPr>
              <a:t>Model</a:t>
            </a:r>
          </a:p>
          <a:p>
            <a:pPr marL="0" indent="0">
              <a:buNone/>
            </a:pPr>
            <a:endParaRPr lang="en-US" dirty="0">
              <a:solidFill>
                <a:schemeClr val="accent5">
                  <a:lumMod val="75000"/>
                </a:schemeClr>
              </a:solidFill>
            </a:endParaRPr>
          </a:p>
          <a:p>
            <a:pPr marL="0" indent="0">
              <a:buNone/>
            </a:pPr>
            <a:endParaRPr lang="en-US" dirty="0">
              <a:solidFill>
                <a:schemeClr val="accent5">
                  <a:lumMod val="75000"/>
                </a:schemeClr>
              </a:solidFill>
            </a:endParaRPr>
          </a:p>
          <a:p>
            <a:pPr marL="0" indent="0">
              <a:buNone/>
            </a:pPr>
            <a:r>
              <a:rPr lang="en-US" dirty="0">
                <a:solidFill>
                  <a:schemeClr val="accent5">
                    <a:lumMod val="75000"/>
                  </a:schemeClr>
                </a:solidFill>
              </a:rPr>
              <a:t>Hypothesis				Specific</a:t>
            </a:r>
          </a:p>
        </p:txBody>
      </p:sp>
      <p:cxnSp>
        <p:nvCxnSpPr>
          <p:cNvPr id="6" name="Elbow Connector 5">
            <a:extLst>
              <a:ext uri="{FF2B5EF4-FFF2-40B4-BE49-F238E27FC236}">
                <a16:creationId xmlns:a16="http://schemas.microsoft.com/office/drawing/2014/main" id="{4FA0F8FB-74DA-9B49-BDAD-AB12C0928851}"/>
              </a:ext>
            </a:extLst>
          </p:cNvPr>
          <p:cNvCxnSpPr/>
          <p:nvPr/>
        </p:nvCxnSpPr>
        <p:spPr>
          <a:xfrm rot="5400000">
            <a:off x="4499424" y="3359347"/>
            <a:ext cx="3530991" cy="12700"/>
          </a:xfrm>
          <a:prstGeom prst="bentConnector3">
            <a:avLst/>
          </a:prstGeom>
          <a:ln w="69850">
            <a:solidFill>
              <a:schemeClr val="accent5">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6610BFF-0C43-134D-BC09-A3F96E4B00F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5" name="Title 4">
            <a:extLst>
              <a:ext uri="{FF2B5EF4-FFF2-40B4-BE49-F238E27FC236}">
                <a16:creationId xmlns:a16="http://schemas.microsoft.com/office/drawing/2014/main" id="{275EC365-880A-FF10-DFF8-8DBFE3F12E5A}"/>
              </a:ext>
            </a:extLst>
          </p:cNvPr>
          <p:cNvSpPr>
            <a:spLocks noGrp="1"/>
          </p:cNvSpPr>
          <p:nvPr>
            <p:ph type="title"/>
          </p:nvPr>
        </p:nvSpPr>
        <p:spPr/>
        <p:txBody>
          <a:bodyPr/>
          <a:lstStyle/>
          <a:p>
            <a:endParaRPr lang="en-US"/>
          </a:p>
        </p:txBody>
      </p:sp>
      <p:sp>
        <p:nvSpPr>
          <p:cNvPr id="8" name="Title 1">
            <a:extLst>
              <a:ext uri="{FF2B5EF4-FFF2-40B4-BE49-F238E27FC236}">
                <a16:creationId xmlns:a16="http://schemas.microsoft.com/office/drawing/2014/main" id="{9E5FD271-3166-4282-5CFF-766CB0E93350}"/>
              </a:ext>
            </a:extLst>
          </p:cNvPr>
          <p:cNvSpPr txBox="1">
            <a:spLocks/>
          </p:cNvSpPr>
          <p:nvPr/>
        </p:nvSpPr>
        <p:spPr>
          <a:xfrm>
            <a:off x="838200" y="3269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Laws and Principles</a:t>
            </a:r>
            <a:endParaRPr lang="en-US" dirty="0">
              <a:solidFill>
                <a:schemeClr val="bg1"/>
              </a:solidFill>
            </a:endParaRPr>
          </a:p>
        </p:txBody>
      </p:sp>
      <p:sp>
        <p:nvSpPr>
          <p:cNvPr id="10" name="TextBox 9">
            <a:extLst>
              <a:ext uri="{FF2B5EF4-FFF2-40B4-BE49-F238E27FC236}">
                <a16:creationId xmlns:a16="http://schemas.microsoft.com/office/drawing/2014/main" id="{91A5985B-37B0-7C12-73DB-A549B2DEA5E1}"/>
              </a:ext>
            </a:extLst>
          </p:cNvPr>
          <p:cNvSpPr txBox="1"/>
          <p:nvPr/>
        </p:nvSpPr>
        <p:spPr>
          <a:xfrm>
            <a:off x="2194028" y="2126734"/>
            <a:ext cx="6096000" cy="369332"/>
          </a:xfrm>
          <a:prstGeom prst="rect">
            <a:avLst/>
          </a:prstGeom>
          <a:noFill/>
        </p:spPr>
        <p:txBody>
          <a:bodyPr wrap="square">
            <a:spAutoFit/>
          </a:bodyPr>
          <a:lstStyle/>
          <a:p>
            <a:r>
              <a:rPr lang="en-US" dirty="0">
                <a:solidFill>
                  <a:schemeClr val="bg1"/>
                </a:solidFill>
              </a:rPr>
              <a:t>a declaration to explain a phenomenon</a:t>
            </a:r>
            <a:endParaRPr lang="en-US" dirty="0"/>
          </a:p>
        </p:txBody>
      </p:sp>
    </p:spTree>
    <p:extLst>
      <p:ext uri="{BB962C8B-B14F-4D97-AF65-F5344CB8AC3E}">
        <p14:creationId xmlns:p14="http://schemas.microsoft.com/office/powerpoint/2010/main" val="962393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8255" y="1600201"/>
            <a:ext cx="8229600" cy="4525963"/>
          </a:xfrm>
        </p:spPr>
        <p:txBody>
          <a:bodyPr>
            <a:normAutofit/>
          </a:bodyPr>
          <a:lstStyle/>
          <a:p>
            <a:pPr marL="0" indent="0">
              <a:buNone/>
            </a:pPr>
            <a:r>
              <a:rPr lang="en-US" dirty="0">
                <a:solidFill>
                  <a:schemeClr val="accent5">
                    <a:lumMod val="75000"/>
                  </a:schemeClr>
                </a:solidFill>
              </a:rPr>
              <a:t>Theory				General</a:t>
            </a:r>
          </a:p>
          <a:p>
            <a:pPr marL="0" indent="0">
              <a:buNone/>
            </a:pPr>
            <a:endParaRPr lang="en-US" dirty="0">
              <a:solidFill>
                <a:schemeClr val="accent5">
                  <a:lumMod val="75000"/>
                </a:schemeClr>
              </a:solidFill>
            </a:endParaRPr>
          </a:p>
          <a:p>
            <a:pPr marL="0" indent="0">
              <a:buNone/>
            </a:pPr>
            <a:endParaRPr lang="en-US" dirty="0">
              <a:solidFill>
                <a:schemeClr val="accent5">
                  <a:lumMod val="75000"/>
                </a:schemeClr>
              </a:solidFill>
            </a:endParaRPr>
          </a:p>
          <a:p>
            <a:pPr marL="0" indent="0">
              <a:buNone/>
            </a:pPr>
            <a:r>
              <a:rPr lang="en-US" dirty="0">
                <a:solidFill>
                  <a:schemeClr val="accent5">
                    <a:lumMod val="75000"/>
                  </a:schemeClr>
                </a:solidFill>
              </a:rPr>
              <a:t>Model</a:t>
            </a:r>
          </a:p>
          <a:p>
            <a:pPr marL="0" indent="0">
              <a:buNone/>
            </a:pPr>
            <a:endParaRPr lang="en-US" dirty="0">
              <a:solidFill>
                <a:schemeClr val="accent5">
                  <a:lumMod val="75000"/>
                </a:schemeClr>
              </a:solidFill>
            </a:endParaRPr>
          </a:p>
          <a:p>
            <a:pPr marL="0" indent="0">
              <a:buNone/>
            </a:pPr>
            <a:endParaRPr lang="en-US" dirty="0">
              <a:solidFill>
                <a:schemeClr val="accent5">
                  <a:lumMod val="75000"/>
                </a:schemeClr>
              </a:solidFill>
            </a:endParaRPr>
          </a:p>
          <a:p>
            <a:pPr marL="0" indent="0">
              <a:buNone/>
            </a:pPr>
            <a:r>
              <a:rPr lang="en-US" dirty="0">
                <a:solidFill>
                  <a:schemeClr val="accent5">
                    <a:lumMod val="75000"/>
                  </a:schemeClr>
                </a:solidFill>
              </a:rPr>
              <a:t>Hypothesis				Specific</a:t>
            </a:r>
          </a:p>
        </p:txBody>
      </p:sp>
      <p:cxnSp>
        <p:nvCxnSpPr>
          <p:cNvPr id="6" name="Elbow Connector 5">
            <a:extLst>
              <a:ext uri="{FF2B5EF4-FFF2-40B4-BE49-F238E27FC236}">
                <a16:creationId xmlns:a16="http://schemas.microsoft.com/office/drawing/2014/main" id="{4FA0F8FB-74DA-9B49-BDAD-AB12C0928851}"/>
              </a:ext>
            </a:extLst>
          </p:cNvPr>
          <p:cNvCxnSpPr/>
          <p:nvPr/>
        </p:nvCxnSpPr>
        <p:spPr>
          <a:xfrm rot="5400000">
            <a:off x="4499424" y="3359347"/>
            <a:ext cx="3530991" cy="12700"/>
          </a:xfrm>
          <a:prstGeom prst="bentConnector3">
            <a:avLst/>
          </a:prstGeom>
          <a:ln w="69850">
            <a:solidFill>
              <a:schemeClr val="accent5">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6610BFF-0C43-134D-BC09-A3F96E4B00F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5" name="Title 4">
            <a:extLst>
              <a:ext uri="{FF2B5EF4-FFF2-40B4-BE49-F238E27FC236}">
                <a16:creationId xmlns:a16="http://schemas.microsoft.com/office/drawing/2014/main" id="{275EC365-880A-FF10-DFF8-8DBFE3F12E5A}"/>
              </a:ext>
            </a:extLst>
          </p:cNvPr>
          <p:cNvSpPr>
            <a:spLocks noGrp="1"/>
          </p:cNvSpPr>
          <p:nvPr>
            <p:ph type="title"/>
          </p:nvPr>
        </p:nvSpPr>
        <p:spPr/>
        <p:txBody>
          <a:bodyPr/>
          <a:lstStyle/>
          <a:p>
            <a:endParaRPr lang="en-US"/>
          </a:p>
        </p:txBody>
      </p:sp>
      <p:sp>
        <p:nvSpPr>
          <p:cNvPr id="8" name="Title 1">
            <a:extLst>
              <a:ext uri="{FF2B5EF4-FFF2-40B4-BE49-F238E27FC236}">
                <a16:creationId xmlns:a16="http://schemas.microsoft.com/office/drawing/2014/main" id="{9E5FD271-3166-4282-5CFF-766CB0E93350}"/>
              </a:ext>
            </a:extLst>
          </p:cNvPr>
          <p:cNvSpPr txBox="1">
            <a:spLocks/>
          </p:cNvSpPr>
          <p:nvPr/>
        </p:nvSpPr>
        <p:spPr>
          <a:xfrm>
            <a:off x="838200" y="3269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Laws and Principles</a:t>
            </a:r>
            <a:endParaRPr lang="en-US" dirty="0">
              <a:solidFill>
                <a:schemeClr val="bg1"/>
              </a:solidFill>
            </a:endParaRPr>
          </a:p>
        </p:txBody>
      </p:sp>
      <p:sp>
        <p:nvSpPr>
          <p:cNvPr id="10" name="TextBox 9">
            <a:extLst>
              <a:ext uri="{FF2B5EF4-FFF2-40B4-BE49-F238E27FC236}">
                <a16:creationId xmlns:a16="http://schemas.microsoft.com/office/drawing/2014/main" id="{91A5985B-37B0-7C12-73DB-A549B2DEA5E1}"/>
              </a:ext>
            </a:extLst>
          </p:cNvPr>
          <p:cNvSpPr txBox="1"/>
          <p:nvPr/>
        </p:nvSpPr>
        <p:spPr>
          <a:xfrm>
            <a:off x="2194028" y="2126734"/>
            <a:ext cx="6096000" cy="369332"/>
          </a:xfrm>
          <a:prstGeom prst="rect">
            <a:avLst/>
          </a:prstGeom>
          <a:noFill/>
        </p:spPr>
        <p:txBody>
          <a:bodyPr wrap="square">
            <a:spAutoFit/>
          </a:bodyPr>
          <a:lstStyle/>
          <a:p>
            <a:r>
              <a:rPr lang="en-US" dirty="0">
                <a:solidFill>
                  <a:schemeClr val="bg1"/>
                </a:solidFill>
              </a:rPr>
              <a:t>a declaration to explain a phenomenon</a:t>
            </a:r>
            <a:endParaRPr lang="en-US" dirty="0"/>
          </a:p>
        </p:txBody>
      </p:sp>
      <p:sp>
        <p:nvSpPr>
          <p:cNvPr id="4" name="TextBox 3">
            <a:extLst>
              <a:ext uri="{FF2B5EF4-FFF2-40B4-BE49-F238E27FC236}">
                <a16:creationId xmlns:a16="http://schemas.microsoft.com/office/drawing/2014/main" id="{40E5B8FD-B558-564B-D682-7B9782E18040}"/>
              </a:ext>
            </a:extLst>
          </p:cNvPr>
          <p:cNvSpPr txBox="1"/>
          <p:nvPr/>
        </p:nvSpPr>
        <p:spPr>
          <a:xfrm>
            <a:off x="2194028" y="3757117"/>
            <a:ext cx="4206765" cy="646331"/>
          </a:xfrm>
          <a:prstGeom prst="rect">
            <a:avLst/>
          </a:prstGeom>
          <a:noFill/>
        </p:spPr>
        <p:txBody>
          <a:bodyPr wrap="square">
            <a:spAutoFit/>
          </a:bodyPr>
          <a:lstStyle/>
          <a:p>
            <a:r>
              <a:rPr lang="en-US" dirty="0">
                <a:solidFill>
                  <a:schemeClr val="bg1"/>
                </a:solidFill>
              </a:rPr>
              <a:t>an abstract representation of a phenomenon</a:t>
            </a:r>
            <a:endParaRPr lang="en-US" dirty="0"/>
          </a:p>
        </p:txBody>
      </p:sp>
    </p:spTree>
    <p:extLst>
      <p:ext uri="{BB962C8B-B14F-4D97-AF65-F5344CB8AC3E}">
        <p14:creationId xmlns:p14="http://schemas.microsoft.com/office/powerpoint/2010/main" val="38905571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8255" y="1600201"/>
            <a:ext cx="8229600" cy="4525963"/>
          </a:xfrm>
        </p:spPr>
        <p:txBody>
          <a:bodyPr>
            <a:normAutofit/>
          </a:bodyPr>
          <a:lstStyle/>
          <a:p>
            <a:pPr marL="0" indent="0">
              <a:buNone/>
            </a:pPr>
            <a:r>
              <a:rPr lang="en-US" dirty="0">
                <a:solidFill>
                  <a:schemeClr val="accent5">
                    <a:lumMod val="75000"/>
                  </a:schemeClr>
                </a:solidFill>
              </a:rPr>
              <a:t>Theory				General</a:t>
            </a:r>
          </a:p>
          <a:p>
            <a:pPr marL="0" indent="0">
              <a:buNone/>
            </a:pPr>
            <a:endParaRPr lang="en-US" dirty="0">
              <a:solidFill>
                <a:schemeClr val="accent5">
                  <a:lumMod val="75000"/>
                </a:schemeClr>
              </a:solidFill>
            </a:endParaRPr>
          </a:p>
          <a:p>
            <a:pPr marL="0" indent="0">
              <a:buNone/>
            </a:pPr>
            <a:endParaRPr lang="en-US" dirty="0">
              <a:solidFill>
                <a:schemeClr val="accent5">
                  <a:lumMod val="75000"/>
                </a:schemeClr>
              </a:solidFill>
            </a:endParaRPr>
          </a:p>
          <a:p>
            <a:pPr marL="0" indent="0">
              <a:buNone/>
            </a:pPr>
            <a:r>
              <a:rPr lang="en-US" dirty="0">
                <a:solidFill>
                  <a:schemeClr val="accent5">
                    <a:lumMod val="75000"/>
                  </a:schemeClr>
                </a:solidFill>
              </a:rPr>
              <a:t>Model</a:t>
            </a:r>
          </a:p>
          <a:p>
            <a:pPr marL="0" indent="0">
              <a:buNone/>
            </a:pPr>
            <a:endParaRPr lang="en-US" dirty="0">
              <a:solidFill>
                <a:schemeClr val="accent5">
                  <a:lumMod val="75000"/>
                </a:schemeClr>
              </a:solidFill>
            </a:endParaRPr>
          </a:p>
          <a:p>
            <a:pPr marL="0" indent="0">
              <a:buNone/>
            </a:pPr>
            <a:endParaRPr lang="en-US" dirty="0">
              <a:solidFill>
                <a:schemeClr val="accent5">
                  <a:lumMod val="75000"/>
                </a:schemeClr>
              </a:solidFill>
            </a:endParaRPr>
          </a:p>
          <a:p>
            <a:pPr marL="0" indent="0">
              <a:buNone/>
            </a:pPr>
            <a:r>
              <a:rPr lang="en-US" dirty="0">
                <a:solidFill>
                  <a:schemeClr val="accent5">
                    <a:lumMod val="75000"/>
                  </a:schemeClr>
                </a:solidFill>
              </a:rPr>
              <a:t>Hypothesis				Specific</a:t>
            </a:r>
          </a:p>
        </p:txBody>
      </p:sp>
      <p:cxnSp>
        <p:nvCxnSpPr>
          <p:cNvPr id="6" name="Elbow Connector 5">
            <a:extLst>
              <a:ext uri="{FF2B5EF4-FFF2-40B4-BE49-F238E27FC236}">
                <a16:creationId xmlns:a16="http://schemas.microsoft.com/office/drawing/2014/main" id="{4FA0F8FB-74DA-9B49-BDAD-AB12C0928851}"/>
              </a:ext>
            </a:extLst>
          </p:cNvPr>
          <p:cNvCxnSpPr/>
          <p:nvPr/>
        </p:nvCxnSpPr>
        <p:spPr>
          <a:xfrm rot="5400000">
            <a:off x="4499424" y="3359347"/>
            <a:ext cx="3530991" cy="12700"/>
          </a:xfrm>
          <a:prstGeom prst="bentConnector3">
            <a:avLst/>
          </a:prstGeom>
          <a:ln w="69850">
            <a:solidFill>
              <a:schemeClr val="accent5">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6610BFF-0C43-134D-BC09-A3F96E4B00F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5" name="Title 4">
            <a:extLst>
              <a:ext uri="{FF2B5EF4-FFF2-40B4-BE49-F238E27FC236}">
                <a16:creationId xmlns:a16="http://schemas.microsoft.com/office/drawing/2014/main" id="{275EC365-880A-FF10-DFF8-8DBFE3F12E5A}"/>
              </a:ext>
            </a:extLst>
          </p:cNvPr>
          <p:cNvSpPr>
            <a:spLocks noGrp="1"/>
          </p:cNvSpPr>
          <p:nvPr>
            <p:ph type="title"/>
          </p:nvPr>
        </p:nvSpPr>
        <p:spPr/>
        <p:txBody>
          <a:bodyPr/>
          <a:lstStyle/>
          <a:p>
            <a:endParaRPr lang="en-US"/>
          </a:p>
        </p:txBody>
      </p:sp>
      <p:sp>
        <p:nvSpPr>
          <p:cNvPr id="8" name="Title 1">
            <a:extLst>
              <a:ext uri="{FF2B5EF4-FFF2-40B4-BE49-F238E27FC236}">
                <a16:creationId xmlns:a16="http://schemas.microsoft.com/office/drawing/2014/main" id="{9E5FD271-3166-4282-5CFF-766CB0E93350}"/>
              </a:ext>
            </a:extLst>
          </p:cNvPr>
          <p:cNvSpPr txBox="1">
            <a:spLocks/>
          </p:cNvSpPr>
          <p:nvPr/>
        </p:nvSpPr>
        <p:spPr>
          <a:xfrm>
            <a:off x="838200" y="3269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Laws and Principles</a:t>
            </a:r>
            <a:endParaRPr lang="en-US" dirty="0">
              <a:solidFill>
                <a:schemeClr val="bg1"/>
              </a:solidFill>
            </a:endParaRPr>
          </a:p>
        </p:txBody>
      </p:sp>
      <p:sp>
        <p:nvSpPr>
          <p:cNvPr id="10" name="TextBox 9">
            <a:extLst>
              <a:ext uri="{FF2B5EF4-FFF2-40B4-BE49-F238E27FC236}">
                <a16:creationId xmlns:a16="http://schemas.microsoft.com/office/drawing/2014/main" id="{91A5985B-37B0-7C12-73DB-A549B2DEA5E1}"/>
              </a:ext>
            </a:extLst>
          </p:cNvPr>
          <p:cNvSpPr txBox="1"/>
          <p:nvPr/>
        </p:nvSpPr>
        <p:spPr>
          <a:xfrm>
            <a:off x="2207276" y="2039434"/>
            <a:ext cx="3381265" cy="646331"/>
          </a:xfrm>
          <a:prstGeom prst="rect">
            <a:avLst/>
          </a:prstGeom>
          <a:noFill/>
        </p:spPr>
        <p:txBody>
          <a:bodyPr wrap="square">
            <a:spAutoFit/>
          </a:bodyPr>
          <a:lstStyle/>
          <a:p>
            <a:r>
              <a:rPr lang="en-US" dirty="0">
                <a:solidFill>
                  <a:schemeClr val="bg1"/>
                </a:solidFill>
              </a:rPr>
              <a:t>a declaration to explain a phenomenon</a:t>
            </a:r>
            <a:endParaRPr lang="en-US" dirty="0"/>
          </a:p>
        </p:txBody>
      </p:sp>
      <p:sp>
        <p:nvSpPr>
          <p:cNvPr id="4" name="TextBox 3">
            <a:extLst>
              <a:ext uri="{FF2B5EF4-FFF2-40B4-BE49-F238E27FC236}">
                <a16:creationId xmlns:a16="http://schemas.microsoft.com/office/drawing/2014/main" id="{40E5B8FD-B558-564B-D682-7B9782E18040}"/>
              </a:ext>
            </a:extLst>
          </p:cNvPr>
          <p:cNvSpPr txBox="1"/>
          <p:nvPr/>
        </p:nvSpPr>
        <p:spPr>
          <a:xfrm>
            <a:off x="2194028" y="3757117"/>
            <a:ext cx="4206765" cy="646331"/>
          </a:xfrm>
          <a:prstGeom prst="rect">
            <a:avLst/>
          </a:prstGeom>
          <a:noFill/>
        </p:spPr>
        <p:txBody>
          <a:bodyPr wrap="square">
            <a:spAutoFit/>
          </a:bodyPr>
          <a:lstStyle/>
          <a:p>
            <a:r>
              <a:rPr lang="en-US" dirty="0">
                <a:solidFill>
                  <a:schemeClr val="bg1"/>
                </a:solidFill>
              </a:rPr>
              <a:t>an abstract representation of a phenomenon</a:t>
            </a:r>
            <a:endParaRPr lang="en-US" dirty="0"/>
          </a:p>
        </p:txBody>
      </p:sp>
      <p:sp>
        <p:nvSpPr>
          <p:cNvPr id="9" name="TextBox 8">
            <a:extLst>
              <a:ext uri="{FF2B5EF4-FFF2-40B4-BE49-F238E27FC236}">
                <a16:creationId xmlns:a16="http://schemas.microsoft.com/office/drawing/2014/main" id="{E8069CD8-15A9-B085-42DA-476C595EC6B5}"/>
              </a:ext>
            </a:extLst>
          </p:cNvPr>
          <p:cNvSpPr txBox="1"/>
          <p:nvPr/>
        </p:nvSpPr>
        <p:spPr>
          <a:xfrm>
            <a:off x="2155928" y="5131193"/>
            <a:ext cx="3368570" cy="646331"/>
          </a:xfrm>
          <a:prstGeom prst="rect">
            <a:avLst/>
          </a:prstGeom>
          <a:noFill/>
        </p:spPr>
        <p:txBody>
          <a:bodyPr wrap="square">
            <a:spAutoFit/>
          </a:bodyPr>
          <a:lstStyle/>
          <a:p>
            <a:r>
              <a:rPr lang="en-US" dirty="0">
                <a:solidFill>
                  <a:schemeClr val="bg1"/>
                </a:solidFill>
              </a:rPr>
              <a:t>a testable declaration that is derived from a theory</a:t>
            </a:r>
            <a:endParaRPr lang="en-US" dirty="0"/>
          </a:p>
        </p:txBody>
      </p:sp>
    </p:spTree>
    <p:extLst>
      <p:ext uri="{BB962C8B-B14F-4D97-AF65-F5344CB8AC3E}">
        <p14:creationId xmlns:p14="http://schemas.microsoft.com/office/powerpoint/2010/main" val="3285523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5">
                    <a:lumMod val="75000"/>
                  </a:schemeClr>
                </a:solidFill>
              </a:rPr>
              <a:t>Models</a:t>
            </a:r>
            <a:r>
              <a:rPr lang="en-US" b="1" dirty="0"/>
              <a:t>:</a:t>
            </a:r>
            <a:r>
              <a:rPr lang="en-US" dirty="0"/>
              <a:t> many types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17" r="2469" b="-3"/>
          <a:stretch/>
        </p:blipFill>
        <p:spPr>
          <a:xfrm>
            <a:off x="7972940" y="1810923"/>
            <a:ext cx="2418889" cy="175980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065" r="1" b="38565"/>
          <a:stretch/>
        </p:blipFill>
        <p:spPr>
          <a:xfrm>
            <a:off x="2031632" y="1810923"/>
            <a:ext cx="2235568" cy="188793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792" r="-2" b="-2"/>
          <a:stretch/>
        </p:blipFill>
        <p:spPr>
          <a:xfrm>
            <a:off x="4879852" y="1810922"/>
            <a:ext cx="2589535" cy="1887938"/>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1" b="7657"/>
          <a:stretch/>
        </p:blipFill>
        <p:spPr>
          <a:xfrm>
            <a:off x="2031632" y="4261641"/>
            <a:ext cx="2235568" cy="188560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9853" y="4261640"/>
            <a:ext cx="2318807" cy="222511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5659" y="4133509"/>
            <a:ext cx="2707033" cy="2107790"/>
          </a:xfrm>
          <a:prstGeom prst="rect">
            <a:avLst/>
          </a:prstGeom>
        </p:spPr>
      </p:pic>
      <p:sp>
        <p:nvSpPr>
          <p:cNvPr id="10" name="TextBox 9"/>
          <p:cNvSpPr txBox="1"/>
          <p:nvPr/>
        </p:nvSpPr>
        <p:spPr>
          <a:xfrm>
            <a:off x="2640107" y="1518692"/>
            <a:ext cx="867545" cy="369332"/>
          </a:xfrm>
          <a:prstGeom prst="rect">
            <a:avLst/>
          </a:prstGeom>
          <a:noFill/>
        </p:spPr>
        <p:txBody>
          <a:bodyPr wrap="none" rtlCol="0">
            <a:spAutoFit/>
          </a:bodyPr>
          <a:lstStyle/>
          <a:p>
            <a:r>
              <a:rPr lang="en-US" dirty="0"/>
              <a:t>Human</a:t>
            </a:r>
          </a:p>
        </p:txBody>
      </p:sp>
      <p:sp>
        <p:nvSpPr>
          <p:cNvPr id="11" name="TextBox 10"/>
          <p:cNvSpPr txBox="1"/>
          <p:nvPr/>
        </p:nvSpPr>
        <p:spPr>
          <a:xfrm>
            <a:off x="2150870" y="3970362"/>
            <a:ext cx="2041521" cy="369332"/>
          </a:xfrm>
          <a:prstGeom prst="rect">
            <a:avLst/>
          </a:prstGeom>
          <a:noFill/>
        </p:spPr>
        <p:txBody>
          <a:bodyPr wrap="none" rtlCol="0">
            <a:spAutoFit/>
          </a:bodyPr>
          <a:lstStyle/>
          <a:p>
            <a:r>
              <a:rPr lang="en-US" dirty="0"/>
              <a:t>Ecology </a:t>
            </a:r>
            <a:r>
              <a:rPr lang="en-US"/>
              <a:t>&amp; Evolution</a:t>
            </a:r>
            <a:endParaRPr lang="en-US" dirty="0"/>
          </a:p>
        </p:txBody>
      </p:sp>
      <p:sp>
        <p:nvSpPr>
          <p:cNvPr id="12" name="TextBox 11"/>
          <p:cNvSpPr txBox="1"/>
          <p:nvPr/>
        </p:nvSpPr>
        <p:spPr>
          <a:xfrm>
            <a:off x="5862256" y="1490839"/>
            <a:ext cx="498855" cy="369332"/>
          </a:xfrm>
          <a:prstGeom prst="rect">
            <a:avLst/>
          </a:prstGeom>
          <a:noFill/>
        </p:spPr>
        <p:txBody>
          <a:bodyPr wrap="none" rtlCol="0">
            <a:spAutoFit/>
          </a:bodyPr>
          <a:lstStyle/>
          <a:p>
            <a:r>
              <a:rPr lang="en-US"/>
              <a:t>Car</a:t>
            </a:r>
            <a:endParaRPr lang="en-US" dirty="0"/>
          </a:p>
        </p:txBody>
      </p:sp>
      <p:sp>
        <p:nvSpPr>
          <p:cNvPr id="13" name="TextBox 12"/>
          <p:cNvSpPr txBox="1"/>
          <p:nvPr/>
        </p:nvSpPr>
        <p:spPr>
          <a:xfrm>
            <a:off x="8549689" y="1479338"/>
            <a:ext cx="1160959" cy="369332"/>
          </a:xfrm>
          <a:prstGeom prst="rect">
            <a:avLst/>
          </a:prstGeom>
          <a:noFill/>
        </p:spPr>
        <p:txBody>
          <a:bodyPr wrap="none" rtlCol="0">
            <a:spAutoFit/>
          </a:bodyPr>
          <a:lstStyle/>
          <a:p>
            <a:r>
              <a:rPr lang="en-US" dirty="0"/>
              <a:t>Ecosystem</a:t>
            </a:r>
          </a:p>
        </p:txBody>
      </p:sp>
      <p:sp>
        <p:nvSpPr>
          <p:cNvPr id="14" name="TextBox 13"/>
          <p:cNvSpPr txBox="1"/>
          <p:nvPr/>
        </p:nvSpPr>
        <p:spPr>
          <a:xfrm>
            <a:off x="5594139" y="3948843"/>
            <a:ext cx="896849" cy="369332"/>
          </a:xfrm>
          <a:prstGeom prst="rect">
            <a:avLst/>
          </a:prstGeom>
          <a:noFill/>
        </p:spPr>
        <p:txBody>
          <a:bodyPr wrap="none" rtlCol="0">
            <a:spAutoFit/>
          </a:bodyPr>
          <a:lstStyle/>
          <a:p>
            <a:r>
              <a:rPr lang="en-US"/>
              <a:t>Climate</a:t>
            </a:r>
            <a:endParaRPr lang="en-US" dirty="0"/>
          </a:p>
        </p:txBody>
      </p:sp>
      <p:sp>
        <p:nvSpPr>
          <p:cNvPr id="15" name="TextBox 14"/>
          <p:cNvSpPr txBox="1"/>
          <p:nvPr/>
        </p:nvSpPr>
        <p:spPr>
          <a:xfrm>
            <a:off x="8579928" y="3857837"/>
            <a:ext cx="1039644" cy="369332"/>
          </a:xfrm>
          <a:prstGeom prst="rect">
            <a:avLst/>
          </a:prstGeom>
          <a:noFill/>
        </p:spPr>
        <p:txBody>
          <a:bodyPr wrap="none" rtlCol="0">
            <a:spAutoFit/>
          </a:bodyPr>
          <a:lstStyle/>
          <a:p>
            <a:r>
              <a:rPr lang="en-US"/>
              <a:t>Economy</a:t>
            </a:r>
            <a:endParaRPr lang="en-US" dirty="0"/>
          </a:p>
        </p:txBody>
      </p:sp>
    </p:spTree>
    <p:extLst>
      <p:ext uri="{BB962C8B-B14F-4D97-AF65-F5344CB8AC3E}">
        <p14:creationId xmlns:p14="http://schemas.microsoft.com/office/powerpoint/2010/main" val="1680217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417662"/>
            <a:ext cx="10515600" cy="4351338"/>
          </a:xfrm>
        </p:spPr>
        <p:txBody>
          <a:bodyPr>
            <a:normAutofit/>
          </a:bodyPr>
          <a:lstStyle/>
          <a:p>
            <a:r>
              <a:rPr lang="en-US" sz="3200" dirty="0">
                <a:solidFill>
                  <a:schemeClr val="bg1"/>
                </a:solidFill>
              </a:rPr>
              <a:t>To explain what we’re doing here</a:t>
            </a:r>
          </a:p>
          <a:p>
            <a:r>
              <a:rPr lang="en-US" sz="3200" dirty="0">
                <a:solidFill>
                  <a:schemeClr val="bg1"/>
                </a:solidFill>
              </a:rPr>
              <a:t>To define “science” </a:t>
            </a:r>
          </a:p>
          <a:p>
            <a:r>
              <a:rPr lang="en-US" sz="3200" dirty="0">
                <a:solidFill>
                  <a:schemeClr val="bg1"/>
                </a:solidFill>
              </a:rPr>
              <a:t>To define “data” </a:t>
            </a:r>
          </a:p>
          <a:p>
            <a:r>
              <a:rPr lang="en-US" sz="3200" dirty="0">
                <a:solidFill>
                  <a:schemeClr val="bg1"/>
                </a:solidFill>
              </a:rPr>
              <a:t>To define “models”</a:t>
            </a:r>
          </a:p>
          <a:p>
            <a:r>
              <a:rPr lang="en-US" sz="3200" dirty="0">
                <a:solidFill>
                  <a:schemeClr val="bg1"/>
                </a:solidFill>
              </a:rPr>
              <a:t>To introduce many different types of models </a:t>
            </a:r>
          </a:p>
          <a:p>
            <a:pPr lvl="1"/>
            <a:r>
              <a:rPr lang="en-US" sz="2600" dirty="0">
                <a:solidFill>
                  <a:schemeClr val="bg1"/>
                </a:solidFill>
              </a:rPr>
              <a:t>Statistical</a:t>
            </a:r>
          </a:p>
          <a:p>
            <a:pPr lvl="1"/>
            <a:r>
              <a:rPr lang="en-US" sz="2600" dirty="0">
                <a:solidFill>
                  <a:schemeClr val="bg1"/>
                </a:solidFill>
              </a:rPr>
              <a:t>Mathematical</a:t>
            </a:r>
          </a:p>
          <a:p>
            <a:endParaRPr lang="en-US" sz="3200" dirty="0">
              <a:solidFill>
                <a:schemeClr val="bg1"/>
              </a:solidFill>
            </a:endParaRPr>
          </a:p>
        </p:txBody>
      </p:sp>
    </p:spTree>
    <p:extLst>
      <p:ext uri="{BB962C8B-B14F-4D97-AF65-F5344CB8AC3E}">
        <p14:creationId xmlns:p14="http://schemas.microsoft.com/office/powerpoint/2010/main" val="21792096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8532" y="950407"/>
            <a:ext cx="9420361" cy="4525963"/>
          </a:xfrm>
        </p:spPr>
        <p:txBody>
          <a:bodyPr>
            <a:normAutofit/>
          </a:bodyPr>
          <a:lstStyle/>
          <a:p>
            <a:r>
              <a:rPr lang="en-US" sz="3600" dirty="0">
                <a:solidFill>
                  <a:schemeClr val="bg1"/>
                </a:solidFill>
              </a:rPr>
              <a:t>When you make a </a:t>
            </a:r>
            <a:r>
              <a:rPr lang="en-US" sz="3600" dirty="0">
                <a:solidFill>
                  <a:schemeClr val="accent5">
                    <a:lumMod val="75000"/>
                  </a:schemeClr>
                </a:solidFill>
              </a:rPr>
              <a:t>model</a:t>
            </a:r>
            <a:r>
              <a:rPr lang="en-US" sz="3600" dirty="0">
                <a:solidFill>
                  <a:schemeClr val="bg1"/>
                </a:solidFill>
              </a:rPr>
              <a:t>,</a:t>
            </a:r>
          </a:p>
          <a:p>
            <a:pPr marL="0" indent="0">
              <a:buNone/>
            </a:pPr>
            <a:r>
              <a:rPr lang="en-US" sz="3600" dirty="0">
                <a:solidFill>
                  <a:schemeClr val="bg1"/>
                </a:solidFill>
              </a:rPr>
              <a:t>	you include the </a:t>
            </a:r>
          </a:p>
          <a:p>
            <a:pPr marL="0" indent="0">
              <a:buNone/>
            </a:pPr>
            <a:r>
              <a:rPr lang="en-US" sz="3600" dirty="0">
                <a:solidFill>
                  <a:schemeClr val="bg1"/>
                </a:solidFill>
              </a:rPr>
              <a:t>	</a:t>
            </a:r>
            <a:r>
              <a:rPr lang="en-US" sz="3600" dirty="0">
                <a:solidFill>
                  <a:schemeClr val="accent5">
                    <a:lumMod val="75000"/>
                  </a:schemeClr>
                </a:solidFill>
              </a:rPr>
              <a:t>elements that you feel are most important </a:t>
            </a:r>
            <a:r>
              <a:rPr lang="en-US" sz="3600" dirty="0">
                <a:solidFill>
                  <a:schemeClr val="bg1"/>
                </a:solidFill>
              </a:rPr>
              <a:t>	to explain a phenomenon.</a:t>
            </a:r>
          </a:p>
        </p:txBody>
      </p:sp>
      <p:pic>
        <p:nvPicPr>
          <p:cNvPr id="4" name="Picture 3">
            <a:extLst>
              <a:ext uri="{FF2B5EF4-FFF2-40B4-BE49-F238E27FC236}">
                <a16:creationId xmlns:a16="http://schemas.microsoft.com/office/drawing/2014/main" id="{709C18EC-C71C-A546-97F4-6563CC52A4F6}"/>
              </a:ext>
            </a:extLst>
          </p:cNvPr>
          <p:cNvPicPr>
            <a:picLocks noChangeAspect="1"/>
          </p:cNvPicPr>
          <p:nvPr/>
        </p:nvPicPr>
        <p:blipFill>
          <a:blip r:embed="rId2"/>
          <a:stretch>
            <a:fillRect/>
          </a:stretch>
        </p:blipFill>
        <p:spPr>
          <a:xfrm>
            <a:off x="10213144" y="17439"/>
            <a:ext cx="1978856" cy="1808186"/>
          </a:xfrm>
          <a:prstGeom prst="rect">
            <a:avLst/>
          </a:prstGeom>
        </p:spPr>
      </p:pic>
    </p:spTree>
    <p:extLst>
      <p:ext uri="{BB962C8B-B14F-4D97-AF65-F5344CB8AC3E}">
        <p14:creationId xmlns:p14="http://schemas.microsoft.com/office/powerpoint/2010/main" val="521461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9C18EC-C71C-A546-97F4-6563CC52A4F6}"/>
              </a:ext>
            </a:extLst>
          </p:cNvPr>
          <p:cNvPicPr>
            <a:picLocks noChangeAspect="1"/>
          </p:cNvPicPr>
          <p:nvPr/>
        </p:nvPicPr>
        <p:blipFill>
          <a:blip r:embed="rId2"/>
          <a:stretch>
            <a:fillRect/>
          </a:stretch>
        </p:blipFill>
        <p:spPr>
          <a:xfrm>
            <a:off x="10213144" y="17439"/>
            <a:ext cx="1978856" cy="1808186"/>
          </a:xfrm>
          <a:prstGeom prst="rect">
            <a:avLst/>
          </a:prstGeom>
        </p:spPr>
      </p:pic>
      <p:pic>
        <p:nvPicPr>
          <p:cNvPr id="5" name="Picture 4">
            <a:extLst>
              <a:ext uri="{FF2B5EF4-FFF2-40B4-BE49-F238E27FC236}">
                <a16:creationId xmlns:a16="http://schemas.microsoft.com/office/drawing/2014/main" id="{51135DFB-512F-3F4E-A614-BE486D885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5742" y="2926078"/>
            <a:ext cx="3514255" cy="3782291"/>
          </a:xfrm>
          <a:prstGeom prst="rect">
            <a:avLst/>
          </a:prstGeom>
        </p:spPr>
      </p:pic>
      <p:sp>
        <p:nvSpPr>
          <p:cNvPr id="2" name="Content Placeholder 2">
            <a:extLst>
              <a:ext uri="{FF2B5EF4-FFF2-40B4-BE49-F238E27FC236}">
                <a16:creationId xmlns:a16="http://schemas.microsoft.com/office/drawing/2014/main" id="{ABBF0A05-B764-B6D2-A626-BFE8A6C2B816}"/>
              </a:ext>
            </a:extLst>
          </p:cNvPr>
          <p:cNvSpPr txBox="1">
            <a:spLocks/>
          </p:cNvSpPr>
          <p:nvPr/>
        </p:nvSpPr>
        <p:spPr>
          <a:xfrm>
            <a:off x="394989" y="921532"/>
            <a:ext cx="9420361"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When you make a </a:t>
            </a:r>
            <a:r>
              <a:rPr lang="en-US" sz="3600" dirty="0">
                <a:solidFill>
                  <a:schemeClr val="accent5">
                    <a:lumMod val="75000"/>
                  </a:schemeClr>
                </a:solidFill>
              </a:rPr>
              <a:t>model</a:t>
            </a:r>
            <a:r>
              <a:rPr lang="en-US" sz="3600" dirty="0">
                <a:solidFill>
                  <a:schemeClr val="bg1"/>
                </a:solidFill>
              </a:rPr>
              <a:t>,</a:t>
            </a:r>
          </a:p>
          <a:p>
            <a:pPr marL="0" indent="0">
              <a:buFont typeface="Arial" panose="020B0604020202020204" pitchFamily="34" charset="0"/>
              <a:buNone/>
            </a:pPr>
            <a:r>
              <a:rPr lang="en-US" sz="3600" dirty="0">
                <a:solidFill>
                  <a:schemeClr val="bg1"/>
                </a:solidFill>
              </a:rPr>
              <a:t>	you include the </a:t>
            </a:r>
          </a:p>
          <a:p>
            <a:pPr marL="0" indent="0">
              <a:buFont typeface="Arial" panose="020B0604020202020204" pitchFamily="34" charset="0"/>
              <a:buNone/>
            </a:pPr>
            <a:r>
              <a:rPr lang="en-US" sz="3600" dirty="0">
                <a:solidFill>
                  <a:schemeClr val="bg1"/>
                </a:solidFill>
              </a:rPr>
              <a:t>	</a:t>
            </a:r>
            <a:r>
              <a:rPr lang="en-US" sz="3600" dirty="0">
                <a:solidFill>
                  <a:schemeClr val="accent5">
                    <a:lumMod val="75000"/>
                  </a:schemeClr>
                </a:solidFill>
              </a:rPr>
              <a:t>elements that you feel are most important </a:t>
            </a:r>
            <a:r>
              <a:rPr lang="en-US" sz="3600" dirty="0">
                <a:solidFill>
                  <a:schemeClr val="bg1"/>
                </a:solidFill>
              </a:rPr>
              <a:t>	to explain a phenomenon.</a:t>
            </a:r>
          </a:p>
          <a:p>
            <a:r>
              <a:rPr lang="en-US" sz="3600" dirty="0">
                <a:solidFill>
                  <a:schemeClr val="bg1"/>
                </a:solidFill>
              </a:rPr>
              <a:t>Generally, we try to make </a:t>
            </a:r>
            <a:r>
              <a:rPr lang="en-US" sz="3600" dirty="0">
                <a:solidFill>
                  <a:schemeClr val="accent1"/>
                </a:solidFill>
              </a:rPr>
              <a:t>models</a:t>
            </a:r>
          </a:p>
          <a:p>
            <a:pPr marL="0" indent="0">
              <a:buNone/>
            </a:pPr>
            <a:r>
              <a:rPr lang="en-US" sz="3600" dirty="0">
                <a:solidFill>
                  <a:schemeClr val="bg1"/>
                </a:solidFill>
              </a:rPr>
              <a:t>	that can reproduce real-world </a:t>
            </a:r>
            <a:r>
              <a:rPr lang="en-US" sz="3600" dirty="0">
                <a:solidFill>
                  <a:srgbClr val="FF40FF"/>
                </a:solidFill>
              </a:rPr>
              <a:t>data</a:t>
            </a:r>
          </a:p>
          <a:p>
            <a:pPr marL="0" indent="0">
              <a:buFont typeface="Arial" panose="020B0604020202020204" pitchFamily="34" charset="0"/>
              <a:buNone/>
            </a:pPr>
            <a:endParaRPr lang="en-US" sz="3600" dirty="0">
              <a:solidFill>
                <a:schemeClr val="bg1"/>
              </a:solidFill>
            </a:endParaRPr>
          </a:p>
        </p:txBody>
      </p:sp>
    </p:spTree>
    <p:extLst>
      <p:ext uri="{BB962C8B-B14F-4D97-AF65-F5344CB8AC3E}">
        <p14:creationId xmlns:p14="http://schemas.microsoft.com/office/powerpoint/2010/main" val="380266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9C18EC-C71C-A546-97F4-6563CC52A4F6}"/>
              </a:ext>
            </a:extLst>
          </p:cNvPr>
          <p:cNvPicPr>
            <a:picLocks noChangeAspect="1"/>
          </p:cNvPicPr>
          <p:nvPr/>
        </p:nvPicPr>
        <p:blipFill>
          <a:blip r:embed="rId2"/>
          <a:stretch>
            <a:fillRect/>
          </a:stretch>
        </p:blipFill>
        <p:spPr>
          <a:xfrm>
            <a:off x="10213144" y="17439"/>
            <a:ext cx="1978856" cy="1808186"/>
          </a:xfrm>
          <a:prstGeom prst="rect">
            <a:avLst/>
          </a:prstGeom>
        </p:spPr>
      </p:pic>
      <p:pic>
        <p:nvPicPr>
          <p:cNvPr id="5" name="Picture 4">
            <a:extLst>
              <a:ext uri="{FF2B5EF4-FFF2-40B4-BE49-F238E27FC236}">
                <a16:creationId xmlns:a16="http://schemas.microsoft.com/office/drawing/2014/main" id="{51135DFB-512F-3F4E-A614-BE486D885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5742" y="2926078"/>
            <a:ext cx="3514255" cy="3782291"/>
          </a:xfrm>
          <a:prstGeom prst="rect">
            <a:avLst/>
          </a:prstGeom>
        </p:spPr>
      </p:pic>
      <p:sp>
        <p:nvSpPr>
          <p:cNvPr id="2" name="Content Placeholder 2">
            <a:extLst>
              <a:ext uri="{FF2B5EF4-FFF2-40B4-BE49-F238E27FC236}">
                <a16:creationId xmlns:a16="http://schemas.microsoft.com/office/drawing/2014/main" id="{ABBF0A05-B764-B6D2-A626-BFE8A6C2B816}"/>
              </a:ext>
            </a:extLst>
          </p:cNvPr>
          <p:cNvSpPr txBox="1">
            <a:spLocks/>
          </p:cNvSpPr>
          <p:nvPr/>
        </p:nvSpPr>
        <p:spPr>
          <a:xfrm>
            <a:off x="394989" y="921532"/>
            <a:ext cx="9420361" cy="45259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When you make a </a:t>
            </a:r>
            <a:r>
              <a:rPr lang="en-US" sz="3600" dirty="0">
                <a:solidFill>
                  <a:schemeClr val="accent5">
                    <a:lumMod val="75000"/>
                  </a:schemeClr>
                </a:solidFill>
              </a:rPr>
              <a:t>model</a:t>
            </a:r>
            <a:r>
              <a:rPr lang="en-US" sz="3600" dirty="0">
                <a:solidFill>
                  <a:schemeClr val="bg1"/>
                </a:solidFill>
              </a:rPr>
              <a:t>,</a:t>
            </a:r>
          </a:p>
          <a:p>
            <a:pPr marL="0" indent="0">
              <a:buFont typeface="Arial" panose="020B0604020202020204" pitchFamily="34" charset="0"/>
              <a:buNone/>
            </a:pPr>
            <a:r>
              <a:rPr lang="en-US" sz="3600" dirty="0">
                <a:solidFill>
                  <a:schemeClr val="bg1"/>
                </a:solidFill>
              </a:rPr>
              <a:t>	you include the </a:t>
            </a:r>
          </a:p>
          <a:p>
            <a:pPr marL="0" indent="0">
              <a:buFont typeface="Arial" panose="020B0604020202020204" pitchFamily="34" charset="0"/>
              <a:buNone/>
            </a:pPr>
            <a:r>
              <a:rPr lang="en-US" sz="3600" dirty="0">
                <a:solidFill>
                  <a:schemeClr val="bg1"/>
                </a:solidFill>
              </a:rPr>
              <a:t>	</a:t>
            </a:r>
            <a:r>
              <a:rPr lang="en-US" sz="3600" dirty="0">
                <a:solidFill>
                  <a:schemeClr val="accent5">
                    <a:lumMod val="75000"/>
                  </a:schemeClr>
                </a:solidFill>
              </a:rPr>
              <a:t>elements that you feel are most important </a:t>
            </a:r>
            <a:r>
              <a:rPr lang="en-US" sz="3600" dirty="0">
                <a:solidFill>
                  <a:schemeClr val="bg1"/>
                </a:solidFill>
              </a:rPr>
              <a:t>	to explain a phenomenon.</a:t>
            </a:r>
          </a:p>
          <a:p>
            <a:r>
              <a:rPr lang="en-US" sz="3600" dirty="0">
                <a:solidFill>
                  <a:schemeClr val="bg1"/>
                </a:solidFill>
              </a:rPr>
              <a:t>Generally, we try to make </a:t>
            </a:r>
            <a:r>
              <a:rPr lang="en-US" sz="3600" dirty="0">
                <a:solidFill>
                  <a:schemeClr val="accent1"/>
                </a:solidFill>
              </a:rPr>
              <a:t>models</a:t>
            </a:r>
          </a:p>
          <a:p>
            <a:pPr marL="0" indent="0">
              <a:buNone/>
            </a:pPr>
            <a:r>
              <a:rPr lang="en-US" sz="3600" dirty="0">
                <a:solidFill>
                  <a:schemeClr val="bg1"/>
                </a:solidFill>
              </a:rPr>
              <a:t>	that can reproduce real-world </a:t>
            </a:r>
            <a:r>
              <a:rPr lang="en-US" sz="3600" dirty="0">
                <a:solidFill>
                  <a:srgbClr val="FF40FF"/>
                </a:solidFill>
              </a:rPr>
              <a:t>data</a:t>
            </a:r>
          </a:p>
          <a:p>
            <a:r>
              <a:rPr lang="en-US" sz="3600" dirty="0">
                <a:solidFill>
                  <a:schemeClr val="bg1"/>
                </a:solidFill>
              </a:rPr>
              <a:t>We can distinguish between 		</a:t>
            </a:r>
            <a:r>
              <a:rPr lang="en-US" sz="3600" dirty="0">
                <a:solidFill>
                  <a:srgbClr val="00B050"/>
                </a:solidFill>
              </a:rPr>
              <a:t>	statistical </a:t>
            </a:r>
            <a:r>
              <a:rPr lang="en-US" sz="3600" dirty="0">
                <a:solidFill>
                  <a:schemeClr val="bg1"/>
                </a:solidFill>
              </a:rPr>
              <a:t>and </a:t>
            </a:r>
            <a:r>
              <a:rPr lang="en-US" sz="3600" dirty="0">
                <a:solidFill>
                  <a:srgbClr val="00B050"/>
                </a:solidFill>
              </a:rPr>
              <a:t>mechanistic</a:t>
            </a:r>
            <a:r>
              <a:rPr lang="en-US" sz="3600" dirty="0">
                <a:solidFill>
                  <a:schemeClr val="bg1"/>
                </a:solidFill>
              </a:rPr>
              <a:t> models</a:t>
            </a:r>
          </a:p>
          <a:p>
            <a:pPr marL="0" indent="0">
              <a:buNone/>
            </a:pPr>
            <a:endParaRPr lang="en-US" sz="3600" dirty="0">
              <a:solidFill>
                <a:srgbClr val="FF40FF"/>
              </a:solidFill>
            </a:endParaRPr>
          </a:p>
          <a:p>
            <a:pPr marL="0" indent="0">
              <a:buFont typeface="Arial" panose="020B0604020202020204" pitchFamily="34" charset="0"/>
              <a:buNone/>
            </a:pPr>
            <a:endParaRPr lang="en-US" sz="3600" dirty="0">
              <a:solidFill>
                <a:schemeClr val="bg1"/>
              </a:solidFill>
            </a:endParaRPr>
          </a:p>
        </p:txBody>
      </p:sp>
    </p:spTree>
    <p:extLst>
      <p:ext uri="{BB962C8B-B14F-4D97-AF65-F5344CB8AC3E}">
        <p14:creationId xmlns:p14="http://schemas.microsoft.com/office/powerpoint/2010/main" val="1922984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972" y="258750"/>
            <a:ext cx="10515600" cy="1325563"/>
          </a:xfrm>
        </p:spPr>
        <p:txBody>
          <a:bodyPr/>
          <a:lstStyle/>
          <a:p>
            <a:r>
              <a:rPr lang="en-US" dirty="0">
                <a:solidFill>
                  <a:schemeClr val="bg1"/>
                </a:solidFill>
              </a:rPr>
              <a:t>Statistical vs. Mathematical Model </a:t>
            </a:r>
          </a:p>
        </p:txBody>
      </p:sp>
      <p:sp>
        <p:nvSpPr>
          <p:cNvPr id="3" name="Content Placeholder 2"/>
          <p:cNvSpPr>
            <a:spLocks noGrp="1"/>
          </p:cNvSpPr>
          <p:nvPr>
            <p:ph idx="1"/>
          </p:nvPr>
        </p:nvSpPr>
        <p:spPr>
          <a:xfrm>
            <a:off x="791227" y="1527486"/>
            <a:ext cx="7886700" cy="406587"/>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marL="0" indent="0" algn="ctr">
              <a:buNone/>
            </a:pPr>
            <a:r>
              <a:rPr lang="en-US" dirty="0"/>
              <a:t>The choice depends on the research question!</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Tree>
    <p:extLst>
      <p:ext uri="{BB962C8B-B14F-4D97-AF65-F5344CB8AC3E}">
        <p14:creationId xmlns:p14="http://schemas.microsoft.com/office/powerpoint/2010/main" val="2821421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0"/>
            <a:ext cx="10515600" cy="1325563"/>
          </a:xfrm>
        </p:spPr>
        <p:txBody>
          <a:bodyPr/>
          <a:lstStyle/>
          <a:p>
            <a:r>
              <a:rPr lang="en-US" dirty="0">
                <a:solidFill>
                  <a:schemeClr val="bg1"/>
                </a:solidFill>
              </a:rPr>
              <a:t>Statistical Models</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112735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Goal: To rigorously </a:t>
            </a:r>
            <a:r>
              <a:rPr lang="en-US" sz="3200" b="1" dirty="0">
                <a:solidFill>
                  <a:schemeClr val="accent2"/>
                </a:solidFill>
              </a:rPr>
              <a:t>assess</a:t>
            </a:r>
            <a:r>
              <a:rPr lang="en-US" sz="3200" dirty="0">
                <a:solidFill>
                  <a:schemeClr val="bg1"/>
                </a:solidFill>
              </a:rPr>
              <a:t> the strength of relationship between x and y</a:t>
            </a:r>
          </a:p>
          <a:p>
            <a:pPr lvl="1"/>
            <a:endParaRPr lang="en-US" sz="2800" dirty="0">
              <a:solidFill>
                <a:schemeClr val="bg1"/>
              </a:solidFill>
            </a:endParaRPr>
          </a:p>
        </p:txBody>
      </p:sp>
    </p:spTree>
    <p:extLst>
      <p:ext uri="{BB962C8B-B14F-4D97-AF65-F5344CB8AC3E}">
        <p14:creationId xmlns:p14="http://schemas.microsoft.com/office/powerpoint/2010/main" val="15093104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0"/>
            <a:ext cx="10515600" cy="1325563"/>
          </a:xfrm>
        </p:spPr>
        <p:txBody>
          <a:bodyPr/>
          <a:lstStyle/>
          <a:p>
            <a:r>
              <a:rPr lang="en-US" dirty="0">
                <a:solidFill>
                  <a:schemeClr val="bg1"/>
                </a:solidFill>
              </a:rPr>
              <a:t>Statistical Models</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112735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Goal: To rigorously </a:t>
            </a:r>
            <a:r>
              <a:rPr lang="en-US" sz="3200" b="1" dirty="0">
                <a:solidFill>
                  <a:schemeClr val="accent2"/>
                </a:solidFill>
              </a:rPr>
              <a:t>assess</a:t>
            </a:r>
            <a:r>
              <a:rPr lang="en-US" sz="3200" dirty="0">
                <a:solidFill>
                  <a:schemeClr val="bg1"/>
                </a:solidFill>
              </a:rPr>
              <a:t> the strength of relationship between x and y</a:t>
            </a:r>
          </a:p>
          <a:p>
            <a:pPr lvl="1"/>
            <a:r>
              <a:rPr lang="en-US" sz="2800" dirty="0">
                <a:solidFill>
                  <a:schemeClr val="bg1"/>
                </a:solidFill>
              </a:rPr>
              <a:t>Find a significant relationship using a p-value as a measure of relationship strength</a:t>
            </a:r>
          </a:p>
          <a:p>
            <a:pPr lvl="1"/>
            <a:endParaRPr lang="en-US" sz="2800" dirty="0">
              <a:solidFill>
                <a:schemeClr val="bg1"/>
              </a:solidFill>
            </a:endParaRPr>
          </a:p>
        </p:txBody>
      </p:sp>
    </p:spTree>
    <p:extLst>
      <p:ext uri="{BB962C8B-B14F-4D97-AF65-F5344CB8AC3E}">
        <p14:creationId xmlns:p14="http://schemas.microsoft.com/office/powerpoint/2010/main" val="3291458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0"/>
            <a:ext cx="10515600" cy="1325563"/>
          </a:xfrm>
        </p:spPr>
        <p:txBody>
          <a:bodyPr/>
          <a:lstStyle/>
          <a:p>
            <a:r>
              <a:rPr lang="en-US" dirty="0">
                <a:solidFill>
                  <a:schemeClr val="bg1"/>
                </a:solidFill>
              </a:rPr>
              <a:t>Statistical Models</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112735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Goal: To rigorously </a:t>
            </a:r>
            <a:r>
              <a:rPr lang="en-US" sz="3200" b="1" dirty="0">
                <a:solidFill>
                  <a:schemeClr val="accent2"/>
                </a:solidFill>
              </a:rPr>
              <a:t>assess</a:t>
            </a:r>
            <a:r>
              <a:rPr lang="en-US" sz="3200" dirty="0">
                <a:solidFill>
                  <a:schemeClr val="bg1"/>
                </a:solidFill>
              </a:rPr>
              <a:t> the strength of relationship between x and y</a:t>
            </a:r>
          </a:p>
          <a:p>
            <a:pPr lvl="1"/>
            <a:r>
              <a:rPr lang="en-US" sz="2800" dirty="0">
                <a:solidFill>
                  <a:schemeClr val="bg1"/>
                </a:solidFill>
              </a:rPr>
              <a:t>Find a significant relationship using a p-value as a measure of relationship strength</a:t>
            </a:r>
          </a:p>
          <a:p>
            <a:pPr lvl="1"/>
            <a:r>
              <a:rPr lang="en-US" sz="2800" b="1" dirty="0">
                <a:solidFill>
                  <a:srgbClr val="00B050"/>
                </a:solidFill>
              </a:rPr>
              <a:t>Statistical models can demonstrate correlations.</a:t>
            </a:r>
          </a:p>
          <a:p>
            <a:pPr lvl="1"/>
            <a:endParaRPr lang="en-US" sz="2800" dirty="0">
              <a:solidFill>
                <a:schemeClr val="bg1"/>
              </a:solidFill>
            </a:endParaRPr>
          </a:p>
        </p:txBody>
      </p:sp>
    </p:spTree>
    <p:extLst>
      <p:ext uri="{BB962C8B-B14F-4D97-AF65-F5344CB8AC3E}">
        <p14:creationId xmlns:p14="http://schemas.microsoft.com/office/powerpoint/2010/main" val="35122990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156887"/>
            <a:ext cx="10515600" cy="1325563"/>
          </a:xfrm>
        </p:spPr>
        <p:txBody>
          <a:bodyPr/>
          <a:lstStyle/>
          <a:p>
            <a:r>
              <a:rPr lang="en-US" dirty="0">
                <a:solidFill>
                  <a:schemeClr val="bg1"/>
                </a:solidFill>
              </a:rPr>
              <a:t>Statistical Models</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488852" y="921532"/>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Goal: To rigorously </a:t>
            </a:r>
            <a:r>
              <a:rPr lang="en-US" sz="3200" b="1" dirty="0">
                <a:solidFill>
                  <a:schemeClr val="accent2"/>
                </a:solidFill>
              </a:rPr>
              <a:t>assess</a:t>
            </a:r>
            <a:r>
              <a:rPr lang="en-US" sz="3200" dirty="0">
                <a:solidFill>
                  <a:schemeClr val="bg1"/>
                </a:solidFill>
              </a:rPr>
              <a:t> the strength of relationship between x and y (describe patterns)</a:t>
            </a:r>
          </a:p>
          <a:p>
            <a:pPr lvl="1"/>
            <a:r>
              <a:rPr lang="en-US" sz="2800" dirty="0">
                <a:solidFill>
                  <a:schemeClr val="bg1"/>
                </a:solidFill>
              </a:rPr>
              <a:t>Find a significant relationship using a p-value as a measure of relationship strength</a:t>
            </a:r>
          </a:p>
          <a:p>
            <a:pPr lvl="1"/>
            <a:r>
              <a:rPr lang="en-US" sz="2800" b="1" dirty="0">
                <a:solidFill>
                  <a:srgbClr val="00B050"/>
                </a:solidFill>
              </a:rPr>
              <a:t>Statistical models can demonstrate correlations.</a:t>
            </a:r>
          </a:p>
          <a:p>
            <a:r>
              <a:rPr lang="en-US" sz="3200" dirty="0">
                <a:solidFill>
                  <a:schemeClr val="bg1"/>
                </a:solidFill>
              </a:rPr>
              <a:t>Steps: </a:t>
            </a:r>
          </a:p>
          <a:p>
            <a:pPr marL="971550" lvl="1" indent="-514350">
              <a:buAutoNum type="arabicPeriod"/>
            </a:pPr>
            <a:r>
              <a:rPr lang="en-US" sz="2800" dirty="0">
                <a:solidFill>
                  <a:schemeClr val="bg1"/>
                </a:solidFill>
              </a:rPr>
              <a:t>Formulate a research question</a:t>
            </a:r>
          </a:p>
          <a:p>
            <a:pPr marL="971550" lvl="1" indent="-514350">
              <a:buAutoNum type="arabicPeriod"/>
            </a:pPr>
            <a:r>
              <a:rPr lang="en-US" sz="2800" dirty="0">
                <a:solidFill>
                  <a:schemeClr val="bg1"/>
                </a:solidFill>
              </a:rPr>
              <a:t>Formulate a hypothesis </a:t>
            </a:r>
          </a:p>
          <a:p>
            <a:pPr marL="971550" lvl="1" indent="-514350">
              <a:buFont typeface="Arial" panose="020B0604020202020204" pitchFamily="34" charset="0"/>
              <a:buAutoNum type="arabicPeriod"/>
            </a:pPr>
            <a:r>
              <a:rPr lang="en-US" sz="2800" dirty="0">
                <a:solidFill>
                  <a:schemeClr val="bg1"/>
                </a:solidFill>
              </a:rPr>
              <a:t>Develop a model to demonstrate your hypothesis.</a:t>
            </a:r>
          </a:p>
          <a:p>
            <a:pPr marL="971550" lvl="1" indent="-514350">
              <a:buAutoNum type="arabicPeriod"/>
            </a:pPr>
            <a:r>
              <a:rPr lang="en-US" sz="2800" dirty="0">
                <a:solidFill>
                  <a:schemeClr val="bg1"/>
                </a:solidFill>
              </a:rPr>
              <a:t>Collect </a:t>
            </a:r>
            <a:r>
              <a:rPr lang="en-US" sz="2800" b="1" dirty="0">
                <a:solidFill>
                  <a:srgbClr val="FF40FF"/>
                </a:solidFill>
              </a:rPr>
              <a:t>data (required!!!)</a:t>
            </a:r>
          </a:p>
          <a:p>
            <a:pPr marL="971550" lvl="1" indent="-514350">
              <a:buAutoNum type="arabicPeriod"/>
            </a:pPr>
            <a:r>
              <a:rPr lang="en-US" sz="2800" dirty="0">
                <a:solidFill>
                  <a:schemeClr val="bg1"/>
                </a:solidFill>
              </a:rPr>
              <a:t>Evaluate hypothesis with appropriate statistical tools</a:t>
            </a:r>
          </a:p>
          <a:p>
            <a:pPr lvl="2"/>
            <a:r>
              <a:rPr lang="en-US" sz="1600" dirty="0">
                <a:solidFill>
                  <a:schemeClr val="bg1"/>
                </a:solidFill>
              </a:rPr>
              <a:t>t-test, Chi-square, ANOVA</a:t>
            </a:r>
          </a:p>
          <a:p>
            <a:pPr lvl="2"/>
            <a:r>
              <a:rPr lang="en-US" sz="1600" dirty="0">
                <a:solidFill>
                  <a:schemeClr val="bg1"/>
                </a:solidFill>
              </a:rPr>
              <a:t>Ordination (PCA)</a:t>
            </a:r>
          </a:p>
          <a:p>
            <a:pPr lvl="2"/>
            <a:r>
              <a:rPr lang="en-US" sz="1600" dirty="0">
                <a:solidFill>
                  <a:schemeClr val="bg1"/>
                </a:solidFill>
              </a:rPr>
              <a:t>Regression (LM, GLM, GLMM, GAM)</a:t>
            </a:r>
          </a:p>
          <a:p>
            <a:pPr marL="457200" lvl="1" indent="0">
              <a:buNone/>
            </a:pPr>
            <a:endParaRPr lang="en-US" sz="2000" dirty="0">
              <a:solidFill>
                <a:schemeClr val="bg1"/>
              </a:solidFill>
            </a:endParaRPr>
          </a:p>
          <a:p>
            <a:pPr marL="1428750" lvl="2" indent="-514350">
              <a:buAutoNum type="arabicPeriod"/>
            </a:pPr>
            <a:endParaRPr lang="en-US" sz="2400" dirty="0">
              <a:solidFill>
                <a:schemeClr val="bg1"/>
              </a:solidFill>
            </a:endParaRPr>
          </a:p>
        </p:txBody>
      </p:sp>
    </p:spTree>
    <p:extLst>
      <p:ext uri="{BB962C8B-B14F-4D97-AF65-F5344CB8AC3E}">
        <p14:creationId xmlns:p14="http://schemas.microsoft.com/office/powerpoint/2010/main" val="904489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07" y="365125"/>
            <a:ext cx="11087793" cy="1325563"/>
          </a:xfrm>
        </p:spPr>
        <p:txBody>
          <a:bodyPr>
            <a:normAutofit/>
          </a:bodyPr>
          <a:lstStyle/>
          <a:p>
            <a:r>
              <a:rPr lang="en-US" dirty="0">
                <a:solidFill>
                  <a:schemeClr val="bg1"/>
                </a:solidFill>
              </a:rPr>
              <a:t>1. Example Question: </a:t>
            </a:r>
            <a:r>
              <a:rPr lang="en-US" b="1" dirty="0">
                <a:solidFill>
                  <a:srgbClr val="00B050"/>
                </a:solidFill>
              </a:rPr>
              <a:t>What</a:t>
            </a:r>
            <a:r>
              <a:rPr lang="en-US" dirty="0">
                <a:solidFill>
                  <a:schemeClr val="bg1"/>
                </a:solidFill>
              </a:rPr>
              <a:t> is the trajectory of Malagasy population size through time?</a:t>
            </a:r>
          </a:p>
        </p:txBody>
      </p:sp>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7" name="TextBox 6">
            <a:extLst>
              <a:ext uri="{FF2B5EF4-FFF2-40B4-BE49-F238E27FC236}">
                <a16:creationId xmlns:a16="http://schemas.microsoft.com/office/drawing/2014/main" id="{97607797-084D-D247-8C20-334C443957B0}"/>
              </a:ext>
            </a:extLst>
          </p:cNvPr>
          <p:cNvSpPr txBox="1"/>
          <p:nvPr/>
        </p:nvSpPr>
        <p:spPr>
          <a:xfrm>
            <a:off x="10076134" y="6349061"/>
            <a:ext cx="2023054" cy="369332"/>
          </a:xfrm>
          <a:prstGeom prst="rect">
            <a:avLst/>
          </a:prstGeom>
          <a:noFill/>
        </p:spPr>
        <p:txBody>
          <a:bodyPr wrap="none" rtlCol="0">
            <a:spAutoFit/>
          </a:bodyPr>
          <a:lstStyle/>
          <a:p>
            <a:r>
              <a:rPr lang="en-US" dirty="0">
                <a:solidFill>
                  <a:schemeClr val="bg1"/>
                </a:solidFill>
              </a:rPr>
              <a:t>Source: World Bank</a:t>
            </a:r>
          </a:p>
        </p:txBody>
      </p:sp>
      <p:pic>
        <p:nvPicPr>
          <p:cNvPr id="20" name="Picture 19">
            <a:extLst>
              <a:ext uri="{FF2B5EF4-FFF2-40B4-BE49-F238E27FC236}">
                <a16:creationId xmlns:a16="http://schemas.microsoft.com/office/drawing/2014/main" id="{18EC7F53-87E0-F348-A971-FF989655ED30}"/>
              </a:ext>
            </a:extLst>
          </p:cNvPr>
          <p:cNvPicPr>
            <a:picLocks noChangeAspect="1"/>
          </p:cNvPicPr>
          <p:nvPr/>
        </p:nvPicPr>
        <p:blipFill>
          <a:blip r:embed="rId3"/>
          <a:stretch>
            <a:fillRect/>
          </a:stretch>
        </p:blipFill>
        <p:spPr>
          <a:xfrm>
            <a:off x="2815359" y="2031061"/>
            <a:ext cx="5397500" cy="4318000"/>
          </a:xfrm>
          <a:prstGeom prst="rect">
            <a:avLst/>
          </a:prstGeom>
        </p:spPr>
      </p:pic>
    </p:spTree>
    <p:extLst>
      <p:ext uri="{BB962C8B-B14F-4D97-AF65-F5344CB8AC3E}">
        <p14:creationId xmlns:p14="http://schemas.microsoft.com/office/powerpoint/2010/main" val="2330909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7" name="TextBox 6">
            <a:extLst>
              <a:ext uri="{FF2B5EF4-FFF2-40B4-BE49-F238E27FC236}">
                <a16:creationId xmlns:a16="http://schemas.microsoft.com/office/drawing/2014/main" id="{97607797-084D-D247-8C20-334C443957B0}"/>
              </a:ext>
            </a:extLst>
          </p:cNvPr>
          <p:cNvSpPr txBox="1"/>
          <p:nvPr/>
        </p:nvSpPr>
        <p:spPr>
          <a:xfrm>
            <a:off x="10076134" y="6349061"/>
            <a:ext cx="2023054" cy="369332"/>
          </a:xfrm>
          <a:prstGeom prst="rect">
            <a:avLst/>
          </a:prstGeom>
          <a:noFill/>
        </p:spPr>
        <p:txBody>
          <a:bodyPr wrap="none" rtlCol="0">
            <a:spAutoFit/>
          </a:bodyPr>
          <a:lstStyle/>
          <a:p>
            <a:r>
              <a:rPr lang="en-US" dirty="0">
                <a:solidFill>
                  <a:schemeClr val="bg1"/>
                </a:solidFill>
              </a:rPr>
              <a:t>Source: World Bank</a:t>
            </a:r>
          </a:p>
        </p:txBody>
      </p:sp>
      <p:pic>
        <p:nvPicPr>
          <p:cNvPr id="20" name="Picture 19">
            <a:extLst>
              <a:ext uri="{FF2B5EF4-FFF2-40B4-BE49-F238E27FC236}">
                <a16:creationId xmlns:a16="http://schemas.microsoft.com/office/drawing/2014/main" id="{18EC7F53-87E0-F348-A971-FF989655ED30}"/>
              </a:ext>
            </a:extLst>
          </p:cNvPr>
          <p:cNvPicPr>
            <a:picLocks noChangeAspect="1"/>
          </p:cNvPicPr>
          <p:nvPr/>
        </p:nvPicPr>
        <p:blipFill>
          <a:blip r:embed="rId3"/>
          <a:stretch>
            <a:fillRect/>
          </a:stretch>
        </p:blipFill>
        <p:spPr>
          <a:xfrm>
            <a:off x="3945885" y="1825625"/>
            <a:ext cx="5397500" cy="4318000"/>
          </a:xfrm>
          <a:prstGeom prst="rect">
            <a:avLst/>
          </a:prstGeom>
        </p:spPr>
      </p:pic>
      <p:sp>
        <p:nvSpPr>
          <p:cNvPr id="6" name="Content Placeholder 2">
            <a:extLst>
              <a:ext uri="{FF2B5EF4-FFF2-40B4-BE49-F238E27FC236}">
                <a16:creationId xmlns:a16="http://schemas.microsoft.com/office/drawing/2014/main" id="{0A1518DD-CE04-0E42-B1F4-FCA905BC1B43}"/>
              </a:ext>
            </a:extLst>
          </p:cNvPr>
          <p:cNvSpPr txBox="1">
            <a:spLocks/>
          </p:cNvSpPr>
          <p:nvPr/>
        </p:nvSpPr>
        <p:spPr>
          <a:xfrm>
            <a:off x="266007" y="1843088"/>
            <a:ext cx="367987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 Hypothesis: Malagasy population size increases with time</a:t>
            </a:r>
          </a:p>
          <a:p>
            <a:pPr marL="1428750" lvl="2" indent="-514350">
              <a:buAutoNum type="arabicPeriod"/>
            </a:pPr>
            <a:endParaRPr lang="en-US" sz="2400" dirty="0">
              <a:solidFill>
                <a:schemeClr val="bg1"/>
              </a:solidFill>
            </a:endParaRPr>
          </a:p>
        </p:txBody>
      </p:sp>
      <p:sp>
        <p:nvSpPr>
          <p:cNvPr id="10" name="Title 1">
            <a:extLst>
              <a:ext uri="{FF2B5EF4-FFF2-40B4-BE49-F238E27FC236}">
                <a16:creationId xmlns:a16="http://schemas.microsoft.com/office/drawing/2014/main" id="{1B7FEC3A-09EF-4A4A-9E85-D5E0EBB36B6B}"/>
              </a:ext>
            </a:extLst>
          </p:cNvPr>
          <p:cNvSpPr>
            <a:spLocks noGrp="1"/>
          </p:cNvSpPr>
          <p:nvPr>
            <p:ph type="title"/>
          </p:nvPr>
        </p:nvSpPr>
        <p:spPr>
          <a:xfrm>
            <a:off x="266007" y="365125"/>
            <a:ext cx="10158153" cy="1325563"/>
          </a:xfrm>
        </p:spPr>
        <p:txBody>
          <a:bodyPr>
            <a:normAutofit/>
          </a:bodyPr>
          <a:lstStyle/>
          <a:p>
            <a:r>
              <a:rPr lang="en-US" dirty="0">
                <a:solidFill>
                  <a:schemeClr val="bg1"/>
                </a:solidFill>
              </a:rPr>
              <a:t>1. Example Question: </a:t>
            </a:r>
            <a:r>
              <a:rPr lang="en-US" b="1" dirty="0">
                <a:solidFill>
                  <a:srgbClr val="00B050"/>
                </a:solidFill>
              </a:rPr>
              <a:t>What</a:t>
            </a:r>
            <a:r>
              <a:rPr lang="en-US" dirty="0">
                <a:solidFill>
                  <a:schemeClr val="bg1"/>
                </a:solidFill>
              </a:rPr>
              <a:t> is the trajectory of Malagasy population size through time?</a:t>
            </a:r>
          </a:p>
        </p:txBody>
      </p:sp>
    </p:spTree>
    <p:extLst>
      <p:ext uri="{BB962C8B-B14F-4D97-AF65-F5344CB8AC3E}">
        <p14:creationId xmlns:p14="http://schemas.microsoft.com/office/powerpoint/2010/main" val="183922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94C7-91F3-3A45-84BF-37C9CC3EC881}"/>
              </a:ext>
            </a:extLst>
          </p:cNvPr>
          <p:cNvSpPr>
            <a:spLocks noGrp="1"/>
          </p:cNvSpPr>
          <p:nvPr>
            <p:ph type="title"/>
          </p:nvPr>
        </p:nvSpPr>
        <p:spPr/>
        <p:txBody>
          <a:bodyPr/>
          <a:lstStyle/>
          <a:p>
            <a:r>
              <a:rPr lang="en-US" dirty="0">
                <a:solidFill>
                  <a:schemeClr val="bg1"/>
                </a:solidFill>
              </a:rPr>
              <a:t>Goals for this lecture</a:t>
            </a:r>
          </a:p>
        </p:txBody>
      </p:sp>
      <p:sp>
        <p:nvSpPr>
          <p:cNvPr id="3" name="Content Placeholder 2">
            <a:extLst>
              <a:ext uri="{FF2B5EF4-FFF2-40B4-BE49-F238E27FC236}">
                <a16:creationId xmlns:a16="http://schemas.microsoft.com/office/drawing/2014/main" id="{3AD697E5-95D5-304C-BF8B-85900329AFC9}"/>
              </a:ext>
            </a:extLst>
          </p:cNvPr>
          <p:cNvSpPr>
            <a:spLocks noGrp="1"/>
          </p:cNvSpPr>
          <p:nvPr>
            <p:ph idx="1"/>
          </p:nvPr>
        </p:nvSpPr>
        <p:spPr>
          <a:xfrm>
            <a:off x="838200" y="1417661"/>
            <a:ext cx="11188700" cy="5075213"/>
          </a:xfrm>
        </p:spPr>
        <p:txBody>
          <a:bodyPr>
            <a:normAutofit lnSpcReduction="10000"/>
          </a:bodyPr>
          <a:lstStyle/>
          <a:p>
            <a:r>
              <a:rPr lang="en-US" sz="3200" dirty="0">
                <a:solidFill>
                  <a:schemeClr val="bg1"/>
                </a:solidFill>
              </a:rPr>
              <a:t>To explain what we’re doing here</a:t>
            </a:r>
          </a:p>
          <a:p>
            <a:r>
              <a:rPr lang="en-US" sz="3200" dirty="0">
                <a:solidFill>
                  <a:schemeClr val="bg1"/>
                </a:solidFill>
              </a:rPr>
              <a:t>To define “science” </a:t>
            </a:r>
          </a:p>
          <a:p>
            <a:r>
              <a:rPr lang="en-US" sz="3200" dirty="0">
                <a:solidFill>
                  <a:schemeClr val="bg1"/>
                </a:solidFill>
              </a:rPr>
              <a:t>To define “data” </a:t>
            </a:r>
          </a:p>
          <a:p>
            <a:r>
              <a:rPr lang="en-US" sz="3200" dirty="0">
                <a:solidFill>
                  <a:schemeClr val="bg1"/>
                </a:solidFill>
              </a:rPr>
              <a:t>To define “models”</a:t>
            </a:r>
          </a:p>
          <a:p>
            <a:r>
              <a:rPr lang="en-US" sz="3200" dirty="0">
                <a:solidFill>
                  <a:schemeClr val="bg1"/>
                </a:solidFill>
              </a:rPr>
              <a:t>To introduce many different types of models </a:t>
            </a:r>
          </a:p>
          <a:p>
            <a:pPr lvl="1"/>
            <a:r>
              <a:rPr lang="en-US" sz="2600" dirty="0">
                <a:solidFill>
                  <a:schemeClr val="bg1"/>
                </a:solidFill>
              </a:rPr>
              <a:t>Statistical</a:t>
            </a:r>
          </a:p>
          <a:p>
            <a:pPr lvl="1"/>
            <a:r>
              <a:rPr lang="en-US" sz="2600" dirty="0">
                <a:solidFill>
                  <a:schemeClr val="bg1"/>
                </a:solidFill>
              </a:rPr>
              <a:t>Mathematical</a:t>
            </a:r>
          </a:p>
          <a:p>
            <a:r>
              <a:rPr lang="en-US" sz="3200" dirty="0">
                <a:solidFill>
                  <a:schemeClr val="bg1"/>
                </a:solidFill>
              </a:rPr>
              <a:t>To explain the application of these models to the fields of:</a:t>
            </a:r>
          </a:p>
          <a:p>
            <a:pPr lvl="1"/>
            <a:r>
              <a:rPr lang="en-US" sz="2800" dirty="0">
                <a:solidFill>
                  <a:schemeClr val="bg1"/>
                </a:solidFill>
              </a:rPr>
              <a:t>Classical epidemiology</a:t>
            </a:r>
          </a:p>
          <a:p>
            <a:pPr lvl="1"/>
            <a:r>
              <a:rPr lang="en-US" sz="2800" dirty="0">
                <a:solidFill>
                  <a:schemeClr val="bg1"/>
                </a:solidFill>
              </a:rPr>
              <a:t>Population biology of infectious diseases</a:t>
            </a:r>
          </a:p>
        </p:txBody>
      </p:sp>
    </p:spTree>
    <p:extLst>
      <p:ext uri="{BB962C8B-B14F-4D97-AF65-F5344CB8AC3E}">
        <p14:creationId xmlns:p14="http://schemas.microsoft.com/office/powerpoint/2010/main" val="21240935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7" name="TextBox 6">
            <a:extLst>
              <a:ext uri="{FF2B5EF4-FFF2-40B4-BE49-F238E27FC236}">
                <a16:creationId xmlns:a16="http://schemas.microsoft.com/office/drawing/2014/main" id="{97607797-084D-D247-8C20-334C443957B0}"/>
              </a:ext>
            </a:extLst>
          </p:cNvPr>
          <p:cNvSpPr txBox="1"/>
          <p:nvPr/>
        </p:nvSpPr>
        <p:spPr>
          <a:xfrm>
            <a:off x="10076134" y="6349061"/>
            <a:ext cx="2023054" cy="369332"/>
          </a:xfrm>
          <a:prstGeom prst="rect">
            <a:avLst/>
          </a:prstGeom>
          <a:noFill/>
        </p:spPr>
        <p:txBody>
          <a:bodyPr wrap="none" rtlCol="0">
            <a:spAutoFit/>
          </a:bodyPr>
          <a:lstStyle/>
          <a:p>
            <a:r>
              <a:rPr lang="en-US" dirty="0">
                <a:solidFill>
                  <a:schemeClr val="bg1"/>
                </a:solidFill>
              </a:rPr>
              <a:t>Source: World Bank</a:t>
            </a:r>
          </a:p>
        </p:txBody>
      </p:sp>
      <p:pic>
        <p:nvPicPr>
          <p:cNvPr id="20" name="Picture 19">
            <a:extLst>
              <a:ext uri="{FF2B5EF4-FFF2-40B4-BE49-F238E27FC236}">
                <a16:creationId xmlns:a16="http://schemas.microsoft.com/office/drawing/2014/main" id="{18EC7F53-87E0-F348-A971-FF989655ED30}"/>
              </a:ext>
            </a:extLst>
          </p:cNvPr>
          <p:cNvPicPr>
            <a:picLocks noChangeAspect="1"/>
          </p:cNvPicPr>
          <p:nvPr/>
        </p:nvPicPr>
        <p:blipFill>
          <a:blip r:embed="rId3"/>
          <a:stretch>
            <a:fillRect/>
          </a:stretch>
        </p:blipFill>
        <p:spPr>
          <a:xfrm>
            <a:off x="3945885" y="1825625"/>
            <a:ext cx="5397500" cy="4318000"/>
          </a:xfrm>
          <a:prstGeom prst="rect">
            <a:avLst/>
          </a:prstGeom>
        </p:spPr>
      </p:pic>
      <p:sp>
        <p:nvSpPr>
          <p:cNvPr id="6" name="Content Placeholder 2">
            <a:extLst>
              <a:ext uri="{FF2B5EF4-FFF2-40B4-BE49-F238E27FC236}">
                <a16:creationId xmlns:a16="http://schemas.microsoft.com/office/drawing/2014/main" id="{0A1518DD-CE04-0E42-B1F4-FCA905BC1B43}"/>
              </a:ext>
            </a:extLst>
          </p:cNvPr>
          <p:cNvSpPr txBox="1">
            <a:spLocks/>
          </p:cNvSpPr>
          <p:nvPr/>
        </p:nvSpPr>
        <p:spPr>
          <a:xfrm>
            <a:off x="266007" y="1843088"/>
            <a:ext cx="367987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 Hypothesis: Malagasy population size increases with time</a:t>
            </a:r>
          </a:p>
          <a:p>
            <a:pPr marL="0" indent="0">
              <a:buNone/>
            </a:pPr>
            <a:r>
              <a:rPr lang="en-US" dirty="0">
                <a:solidFill>
                  <a:schemeClr val="bg1"/>
                </a:solidFill>
              </a:rPr>
              <a:t>3. Statistical Model:</a:t>
            </a:r>
          </a:p>
          <a:p>
            <a:pPr marL="1428750" lvl="2" indent="-514350">
              <a:buAutoNum type="arabicPeriod"/>
            </a:pPr>
            <a:endParaRPr lang="en-US" sz="2400" dirty="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F08E684-29AB-CF42-9026-E8B9E72C151C}"/>
                  </a:ext>
                </a:extLst>
              </p:cNvPr>
              <p:cNvSpPr/>
              <p:nvPr/>
            </p:nvSpPr>
            <p:spPr>
              <a:xfrm>
                <a:off x="692727" y="3481265"/>
                <a:ext cx="2111434" cy="5386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900" i="1" smtClean="0">
                          <a:solidFill>
                            <a:schemeClr val="bg1"/>
                          </a:solidFill>
                          <a:latin typeface="Cambria Math" panose="02040503050406030204" pitchFamily="18" charset="0"/>
                        </a:rPr>
                        <m:t>𝑦</m:t>
                      </m:r>
                      <m:r>
                        <a:rPr lang="en-US" sz="2900" i="0">
                          <a:solidFill>
                            <a:schemeClr val="bg1"/>
                          </a:solidFill>
                          <a:latin typeface="Cambria Math" panose="02040503050406030204" pitchFamily="18" charset="0"/>
                        </a:rPr>
                        <m:t>=</m:t>
                      </m:r>
                      <m:r>
                        <a:rPr lang="en-US" sz="2900" i="1">
                          <a:solidFill>
                            <a:schemeClr val="bg1"/>
                          </a:solidFill>
                          <a:latin typeface="Cambria Math" panose="02040503050406030204" pitchFamily="18" charset="0"/>
                        </a:rPr>
                        <m:t>𝑚𝑥</m:t>
                      </m:r>
                      <m:r>
                        <a:rPr lang="en-US" sz="2900" i="0">
                          <a:solidFill>
                            <a:schemeClr val="bg1"/>
                          </a:solidFill>
                          <a:latin typeface="Cambria Math" panose="02040503050406030204" pitchFamily="18" charset="0"/>
                        </a:rPr>
                        <m:t>+</m:t>
                      </m:r>
                      <m:r>
                        <a:rPr lang="en-US" sz="2900" i="1">
                          <a:solidFill>
                            <a:schemeClr val="bg1"/>
                          </a:solidFill>
                          <a:latin typeface="Cambria Math" panose="02040503050406030204" pitchFamily="18" charset="0"/>
                        </a:rPr>
                        <m:t>𝑏</m:t>
                      </m:r>
                    </m:oMath>
                  </m:oMathPara>
                </a14:m>
                <a:endParaRPr lang="en-US" sz="2900" dirty="0">
                  <a:solidFill>
                    <a:schemeClr val="bg1"/>
                  </a:solidFill>
                </a:endParaRPr>
              </a:p>
            </p:txBody>
          </p:sp>
        </mc:Choice>
        <mc:Fallback xmlns="">
          <p:sp>
            <p:nvSpPr>
              <p:cNvPr id="8" name="Rectangle 7">
                <a:extLst>
                  <a:ext uri="{FF2B5EF4-FFF2-40B4-BE49-F238E27FC236}">
                    <a16:creationId xmlns:a16="http://schemas.microsoft.com/office/drawing/2014/main" id="{3F08E684-29AB-CF42-9026-E8B9E72C151C}"/>
                  </a:ext>
                </a:extLst>
              </p:cNvPr>
              <p:cNvSpPr>
                <a:spLocks noRot="1" noChangeAspect="1" noMove="1" noResize="1" noEditPoints="1" noAdjustHandles="1" noChangeArrowheads="1" noChangeShapeType="1" noTextEdit="1"/>
              </p:cNvSpPr>
              <p:nvPr/>
            </p:nvSpPr>
            <p:spPr>
              <a:xfrm>
                <a:off x="692727" y="3481265"/>
                <a:ext cx="2111434" cy="538609"/>
              </a:xfrm>
              <a:prstGeom prst="rect">
                <a:avLst/>
              </a:prstGeom>
              <a:blipFill>
                <a:blip r:embed="rId4"/>
                <a:stretch>
                  <a:fillRect b="-1162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A8F4855-1EE0-6944-A89F-9763F5AFECA4}"/>
              </a:ext>
            </a:extLst>
          </p:cNvPr>
          <p:cNvSpPr txBox="1"/>
          <p:nvPr/>
        </p:nvSpPr>
        <p:spPr>
          <a:xfrm>
            <a:off x="560362" y="3941441"/>
            <a:ext cx="2376163" cy="461665"/>
          </a:xfrm>
          <a:prstGeom prst="rect">
            <a:avLst/>
          </a:prstGeom>
          <a:noFill/>
        </p:spPr>
        <p:txBody>
          <a:bodyPr wrap="none" rtlCol="0">
            <a:spAutoFit/>
          </a:bodyPr>
          <a:lstStyle/>
          <a:p>
            <a:r>
              <a:rPr lang="en-US" sz="2400" dirty="0">
                <a:solidFill>
                  <a:schemeClr val="bg1"/>
                </a:solidFill>
              </a:rPr>
              <a:t>Linear Regression</a:t>
            </a:r>
          </a:p>
        </p:txBody>
      </p:sp>
      <p:sp>
        <p:nvSpPr>
          <p:cNvPr id="3" name="Title 2">
            <a:extLst>
              <a:ext uri="{FF2B5EF4-FFF2-40B4-BE49-F238E27FC236}">
                <a16:creationId xmlns:a16="http://schemas.microsoft.com/office/drawing/2014/main" id="{B6D1C62B-1F88-0773-E241-32CC43411671}"/>
              </a:ext>
            </a:extLst>
          </p:cNvPr>
          <p:cNvSpPr>
            <a:spLocks noGrp="1"/>
          </p:cNvSpPr>
          <p:nvPr>
            <p:ph type="title"/>
          </p:nvPr>
        </p:nvSpPr>
        <p:spPr/>
        <p:txBody>
          <a:bodyPr/>
          <a:lstStyle/>
          <a:p>
            <a:endParaRPr lang="en-US"/>
          </a:p>
        </p:txBody>
      </p:sp>
      <p:sp>
        <p:nvSpPr>
          <p:cNvPr id="5" name="Title 1">
            <a:extLst>
              <a:ext uri="{FF2B5EF4-FFF2-40B4-BE49-F238E27FC236}">
                <a16:creationId xmlns:a16="http://schemas.microsoft.com/office/drawing/2014/main" id="{0983EE15-7391-C9DB-1458-DEA10C169D34}"/>
              </a:ext>
            </a:extLst>
          </p:cNvPr>
          <p:cNvSpPr txBox="1">
            <a:spLocks/>
          </p:cNvSpPr>
          <p:nvPr/>
        </p:nvSpPr>
        <p:spPr>
          <a:xfrm>
            <a:off x="266007" y="365125"/>
            <a:ext cx="101581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1. Example Question: </a:t>
            </a:r>
            <a:r>
              <a:rPr lang="en-US" b="1">
                <a:solidFill>
                  <a:srgbClr val="00B050"/>
                </a:solidFill>
              </a:rPr>
              <a:t>What</a:t>
            </a:r>
            <a:r>
              <a:rPr lang="en-US">
                <a:solidFill>
                  <a:schemeClr val="bg1"/>
                </a:solidFill>
              </a:rPr>
              <a:t> is the trajectory of Malagasy population size through time?</a:t>
            </a:r>
            <a:endParaRPr lang="en-US" dirty="0">
              <a:solidFill>
                <a:schemeClr val="bg1"/>
              </a:solidFill>
            </a:endParaRPr>
          </a:p>
        </p:txBody>
      </p:sp>
    </p:spTree>
    <p:extLst>
      <p:ext uri="{BB962C8B-B14F-4D97-AF65-F5344CB8AC3E}">
        <p14:creationId xmlns:p14="http://schemas.microsoft.com/office/powerpoint/2010/main" val="9723272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7" name="TextBox 6">
            <a:extLst>
              <a:ext uri="{FF2B5EF4-FFF2-40B4-BE49-F238E27FC236}">
                <a16:creationId xmlns:a16="http://schemas.microsoft.com/office/drawing/2014/main" id="{97607797-084D-D247-8C20-334C443957B0}"/>
              </a:ext>
            </a:extLst>
          </p:cNvPr>
          <p:cNvSpPr txBox="1"/>
          <p:nvPr/>
        </p:nvSpPr>
        <p:spPr>
          <a:xfrm>
            <a:off x="10076134" y="6349061"/>
            <a:ext cx="2023054" cy="369332"/>
          </a:xfrm>
          <a:prstGeom prst="rect">
            <a:avLst/>
          </a:prstGeom>
          <a:noFill/>
        </p:spPr>
        <p:txBody>
          <a:bodyPr wrap="none" rtlCol="0">
            <a:spAutoFit/>
          </a:bodyPr>
          <a:lstStyle/>
          <a:p>
            <a:r>
              <a:rPr lang="en-US" dirty="0">
                <a:solidFill>
                  <a:schemeClr val="bg1"/>
                </a:solidFill>
              </a:rPr>
              <a:t>Source: World Bank</a:t>
            </a:r>
          </a:p>
        </p:txBody>
      </p:sp>
      <p:pic>
        <p:nvPicPr>
          <p:cNvPr id="20" name="Picture 19">
            <a:extLst>
              <a:ext uri="{FF2B5EF4-FFF2-40B4-BE49-F238E27FC236}">
                <a16:creationId xmlns:a16="http://schemas.microsoft.com/office/drawing/2014/main" id="{18EC7F53-87E0-F348-A971-FF989655ED30}"/>
              </a:ext>
            </a:extLst>
          </p:cNvPr>
          <p:cNvPicPr>
            <a:picLocks noChangeAspect="1"/>
          </p:cNvPicPr>
          <p:nvPr/>
        </p:nvPicPr>
        <p:blipFill>
          <a:blip r:embed="rId3"/>
          <a:stretch>
            <a:fillRect/>
          </a:stretch>
        </p:blipFill>
        <p:spPr>
          <a:xfrm>
            <a:off x="4078250" y="2038374"/>
            <a:ext cx="5397500" cy="4318000"/>
          </a:xfrm>
          <a:prstGeom prst="rect">
            <a:avLst/>
          </a:prstGeom>
        </p:spPr>
      </p:pic>
      <p:sp>
        <p:nvSpPr>
          <p:cNvPr id="6" name="Content Placeholder 2">
            <a:extLst>
              <a:ext uri="{FF2B5EF4-FFF2-40B4-BE49-F238E27FC236}">
                <a16:creationId xmlns:a16="http://schemas.microsoft.com/office/drawing/2014/main" id="{0A1518DD-CE04-0E42-B1F4-FCA905BC1B43}"/>
              </a:ext>
            </a:extLst>
          </p:cNvPr>
          <p:cNvSpPr txBox="1">
            <a:spLocks/>
          </p:cNvSpPr>
          <p:nvPr/>
        </p:nvSpPr>
        <p:spPr>
          <a:xfrm>
            <a:off x="266007" y="1843088"/>
            <a:ext cx="367987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 Hypothesis: Malagasy population size increases with time</a:t>
            </a:r>
          </a:p>
          <a:p>
            <a:pPr marL="0" indent="0">
              <a:buNone/>
            </a:pPr>
            <a:r>
              <a:rPr lang="en-US" dirty="0">
                <a:solidFill>
                  <a:schemeClr val="bg1"/>
                </a:solidFill>
              </a:rPr>
              <a:t>3. Statistical Model:</a:t>
            </a:r>
          </a:p>
          <a:p>
            <a:pPr marL="1428750" lvl="2" indent="-514350">
              <a:buAutoNum type="arabicPeriod"/>
            </a:pPr>
            <a:endParaRPr lang="en-US" sz="2400" dirty="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F08E684-29AB-CF42-9026-E8B9E72C151C}"/>
                  </a:ext>
                </a:extLst>
              </p:cNvPr>
              <p:cNvSpPr/>
              <p:nvPr/>
            </p:nvSpPr>
            <p:spPr>
              <a:xfrm>
                <a:off x="692727" y="3481265"/>
                <a:ext cx="2111434" cy="5386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900" i="1" smtClean="0">
                          <a:solidFill>
                            <a:schemeClr val="bg1"/>
                          </a:solidFill>
                          <a:latin typeface="Cambria Math" panose="02040503050406030204" pitchFamily="18" charset="0"/>
                        </a:rPr>
                        <m:t>𝑦</m:t>
                      </m:r>
                      <m:r>
                        <a:rPr lang="en-US" sz="2900" i="0">
                          <a:solidFill>
                            <a:schemeClr val="bg1"/>
                          </a:solidFill>
                          <a:latin typeface="Cambria Math" panose="02040503050406030204" pitchFamily="18" charset="0"/>
                        </a:rPr>
                        <m:t>=</m:t>
                      </m:r>
                      <m:r>
                        <a:rPr lang="en-US" sz="2900" i="1">
                          <a:solidFill>
                            <a:schemeClr val="bg1"/>
                          </a:solidFill>
                          <a:latin typeface="Cambria Math" panose="02040503050406030204" pitchFamily="18" charset="0"/>
                        </a:rPr>
                        <m:t>𝑚𝑥</m:t>
                      </m:r>
                      <m:r>
                        <a:rPr lang="en-US" sz="2900" i="0">
                          <a:solidFill>
                            <a:schemeClr val="bg1"/>
                          </a:solidFill>
                          <a:latin typeface="Cambria Math" panose="02040503050406030204" pitchFamily="18" charset="0"/>
                        </a:rPr>
                        <m:t>+</m:t>
                      </m:r>
                      <m:r>
                        <a:rPr lang="en-US" sz="2900" i="1">
                          <a:solidFill>
                            <a:schemeClr val="bg1"/>
                          </a:solidFill>
                          <a:latin typeface="Cambria Math" panose="02040503050406030204" pitchFamily="18" charset="0"/>
                        </a:rPr>
                        <m:t>𝑏</m:t>
                      </m:r>
                    </m:oMath>
                  </m:oMathPara>
                </a14:m>
                <a:endParaRPr lang="en-US" sz="2900" dirty="0">
                  <a:solidFill>
                    <a:schemeClr val="bg1"/>
                  </a:solidFill>
                </a:endParaRPr>
              </a:p>
            </p:txBody>
          </p:sp>
        </mc:Choice>
        <mc:Fallback xmlns="">
          <p:sp>
            <p:nvSpPr>
              <p:cNvPr id="8" name="Rectangle 7">
                <a:extLst>
                  <a:ext uri="{FF2B5EF4-FFF2-40B4-BE49-F238E27FC236}">
                    <a16:creationId xmlns:a16="http://schemas.microsoft.com/office/drawing/2014/main" id="{3F08E684-29AB-CF42-9026-E8B9E72C151C}"/>
                  </a:ext>
                </a:extLst>
              </p:cNvPr>
              <p:cNvSpPr>
                <a:spLocks noRot="1" noChangeAspect="1" noMove="1" noResize="1" noEditPoints="1" noAdjustHandles="1" noChangeArrowheads="1" noChangeShapeType="1" noTextEdit="1"/>
              </p:cNvSpPr>
              <p:nvPr/>
            </p:nvSpPr>
            <p:spPr>
              <a:xfrm>
                <a:off x="692727" y="3481265"/>
                <a:ext cx="2111434" cy="538609"/>
              </a:xfrm>
              <a:prstGeom prst="rect">
                <a:avLst/>
              </a:prstGeom>
              <a:blipFill>
                <a:blip r:embed="rId4"/>
                <a:stretch>
                  <a:fillRect b="-1162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A8F4855-1EE0-6944-A89F-9763F5AFECA4}"/>
              </a:ext>
            </a:extLst>
          </p:cNvPr>
          <p:cNvSpPr txBox="1"/>
          <p:nvPr/>
        </p:nvSpPr>
        <p:spPr>
          <a:xfrm>
            <a:off x="560362" y="3941441"/>
            <a:ext cx="2376163" cy="461665"/>
          </a:xfrm>
          <a:prstGeom prst="rect">
            <a:avLst/>
          </a:prstGeom>
          <a:noFill/>
        </p:spPr>
        <p:txBody>
          <a:bodyPr wrap="none" rtlCol="0">
            <a:spAutoFit/>
          </a:bodyPr>
          <a:lstStyle/>
          <a:p>
            <a:r>
              <a:rPr lang="en-US" sz="2400" dirty="0">
                <a:solidFill>
                  <a:schemeClr val="bg1"/>
                </a:solidFill>
              </a:rPr>
              <a:t>Linear Regression</a:t>
            </a:r>
          </a:p>
        </p:txBody>
      </p:sp>
      <p:sp>
        <p:nvSpPr>
          <p:cNvPr id="11" name="Content Placeholder 2">
            <a:extLst>
              <a:ext uri="{FF2B5EF4-FFF2-40B4-BE49-F238E27FC236}">
                <a16:creationId xmlns:a16="http://schemas.microsoft.com/office/drawing/2014/main" id="{8DBF70D3-3862-AD47-B48D-FC3D40A5AB80}"/>
              </a:ext>
            </a:extLst>
          </p:cNvPr>
          <p:cNvSpPr txBox="1">
            <a:spLocks/>
          </p:cNvSpPr>
          <p:nvPr/>
        </p:nvSpPr>
        <p:spPr>
          <a:xfrm>
            <a:off x="4078250" y="1539817"/>
            <a:ext cx="3266134" cy="22107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4. Data:</a:t>
            </a:r>
          </a:p>
        </p:txBody>
      </p:sp>
      <p:sp>
        <p:nvSpPr>
          <p:cNvPr id="3" name="Title 2">
            <a:extLst>
              <a:ext uri="{FF2B5EF4-FFF2-40B4-BE49-F238E27FC236}">
                <a16:creationId xmlns:a16="http://schemas.microsoft.com/office/drawing/2014/main" id="{DF003959-2597-09DA-82DE-646E0C4A92CF}"/>
              </a:ext>
            </a:extLst>
          </p:cNvPr>
          <p:cNvSpPr>
            <a:spLocks noGrp="1"/>
          </p:cNvSpPr>
          <p:nvPr>
            <p:ph type="title"/>
          </p:nvPr>
        </p:nvSpPr>
        <p:spPr/>
        <p:txBody>
          <a:bodyPr/>
          <a:lstStyle/>
          <a:p>
            <a:endParaRPr lang="en-US"/>
          </a:p>
        </p:txBody>
      </p:sp>
      <p:sp>
        <p:nvSpPr>
          <p:cNvPr id="5" name="Title 1">
            <a:extLst>
              <a:ext uri="{FF2B5EF4-FFF2-40B4-BE49-F238E27FC236}">
                <a16:creationId xmlns:a16="http://schemas.microsoft.com/office/drawing/2014/main" id="{02815BB2-8DD1-9D09-D43C-5CA6202F60C3}"/>
              </a:ext>
            </a:extLst>
          </p:cNvPr>
          <p:cNvSpPr txBox="1">
            <a:spLocks/>
          </p:cNvSpPr>
          <p:nvPr/>
        </p:nvSpPr>
        <p:spPr>
          <a:xfrm>
            <a:off x="266007" y="365125"/>
            <a:ext cx="101581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1. Example Question: </a:t>
            </a:r>
            <a:r>
              <a:rPr lang="en-US" b="1">
                <a:solidFill>
                  <a:srgbClr val="00B050"/>
                </a:solidFill>
              </a:rPr>
              <a:t>What</a:t>
            </a:r>
            <a:r>
              <a:rPr lang="en-US">
                <a:solidFill>
                  <a:schemeClr val="bg1"/>
                </a:solidFill>
              </a:rPr>
              <a:t> is the trajectory of Malagasy population size through time?</a:t>
            </a:r>
            <a:endParaRPr lang="en-US" dirty="0">
              <a:solidFill>
                <a:schemeClr val="bg1"/>
              </a:solidFill>
            </a:endParaRPr>
          </a:p>
        </p:txBody>
      </p:sp>
    </p:spTree>
    <p:extLst>
      <p:ext uri="{BB962C8B-B14F-4D97-AF65-F5344CB8AC3E}">
        <p14:creationId xmlns:p14="http://schemas.microsoft.com/office/powerpoint/2010/main" val="4000935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7" name="TextBox 6">
            <a:extLst>
              <a:ext uri="{FF2B5EF4-FFF2-40B4-BE49-F238E27FC236}">
                <a16:creationId xmlns:a16="http://schemas.microsoft.com/office/drawing/2014/main" id="{97607797-084D-D247-8C20-334C443957B0}"/>
              </a:ext>
            </a:extLst>
          </p:cNvPr>
          <p:cNvSpPr txBox="1"/>
          <p:nvPr/>
        </p:nvSpPr>
        <p:spPr>
          <a:xfrm>
            <a:off x="10076134" y="6349061"/>
            <a:ext cx="2023054" cy="369332"/>
          </a:xfrm>
          <a:prstGeom prst="rect">
            <a:avLst/>
          </a:prstGeom>
          <a:noFill/>
        </p:spPr>
        <p:txBody>
          <a:bodyPr wrap="none" rtlCol="0">
            <a:spAutoFit/>
          </a:bodyPr>
          <a:lstStyle/>
          <a:p>
            <a:r>
              <a:rPr lang="en-US" dirty="0">
                <a:solidFill>
                  <a:schemeClr val="bg1"/>
                </a:solidFill>
              </a:rPr>
              <a:t>Source: World Bank</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0C03743-E43D-F643-8952-EC2E147CE6B9}"/>
                  </a:ext>
                </a:extLst>
              </p:cNvPr>
              <p:cNvSpPr/>
              <p:nvPr/>
            </p:nvSpPr>
            <p:spPr>
              <a:xfrm>
                <a:off x="573249" y="3492751"/>
                <a:ext cx="2111434" cy="5386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900" i="1" smtClean="0">
                          <a:solidFill>
                            <a:schemeClr val="bg1"/>
                          </a:solidFill>
                          <a:latin typeface="Cambria Math" panose="02040503050406030204" pitchFamily="18" charset="0"/>
                        </a:rPr>
                        <m:t>𝑦</m:t>
                      </m:r>
                      <m:r>
                        <a:rPr lang="en-US" sz="2900" i="0">
                          <a:solidFill>
                            <a:schemeClr val="bg1"/>
                          </a:solidFill>
                          <a:latin typeface="Cambria Math" panose="02040503050406030204" pitchFamily="18" charset="0"/>
                        </a:rPr>
                        <m:t>=</m:t>
                      </m:r>
                      <m:r>
                        <a:rPr lang="en-US" sz="2900" i="1">
                          <a:solidFill>
                            <a:schemeClr val="bg1"/>
                          </a:solidFill>
                          <a:latin typeface="Cambria Math" panose="02040503050406030204" pitchFamily="18" charset="0"/>
                        </a:rPr>
                        <m:t>𝑚𝑥</m:t>
                      </m:r>
                      <m:r>
                        <a:rPr lang="en-US" sz="2900" i="0">
                          <a:solidFill>
                            <a:schemeClr val="bg1"/>
                          </a:solidFill>
                          <a:latin typeface="Cambria Math" panose="02040503050406030204" pitchFamily="18" charset="0"/>
                        </a:rPr>
                        <m:t>+</m:t>
                      </m:r>
                      <m:r>
                        <a:rPr lang="en-US" sz="2900" i="1">
                          <a:solidFill>
                            <a:schemeClr val="bg1"/>
                          </a:solidFill>
                          <a:latin typeface="Cambria Math" panose="02040503050406030204" pitchFamily="18" charset="0"/>
                        </a:rPr>
                        <m:t>𝑏</m:t>
                      </m:r>
                    </m:oMath>
                  </m:oMathPara>
                </a14:m>
                <a:endParaRPr lang="en-US" sz="2900" dirty="0">
                  <a:solidFill>
                    <a:schemeClr val="bg1"/>
                  </a:solidFill>
                </a:endParaRPr>
              </a:p>
            </p:txBody>
          </p:sp>
        </mc:Choice>
        <mc:Fallback xmlns="">
          <p:sp>
            <p:nvSpPr>
              <p:cNvPr id="6" name="Rectangle 5">
                <a:extLst>
                  <a:ext uri="{FF2B5EF4-FFF2-40B4-BE49-F238E27FC236}">
                    <a16:creationId xmlns:a16="http://schemas.microsoft.com/office/drawing/2014/main" id="{A0C03743-E43D-F643-8952-EC2E147CE6B9}"/>
                  </a:ext>
                </a:extLst>
              </p:cNvPr>
              <p:cNvSpPr>
                <a:spLocks noRot="1" noChangeAspect="1" noMove="1" noResize="1" noEditPoints="1" noAdjustHandles="1" noChangeArrowheads="1" noChangeShapeType="1" noTextEdit="1"/>
              </p:cNvSpPr>
              <p:nvPr/>
            </p:nvSpPr>
            <p:spPr>
              <a:xfrm>
                <a:off x="573249" y="3492751"/>
                <a:ext cx="2111434" cy="538609"/>
              </a:xfrm>
              <a:prstGeom prst="rect">
                <a:avLst/>
              </a:prstGeom>
              <a:blipFill>
                <a:blip r:embed="rId3"/>
                <a:stretch>
                  <a:fillRect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F4ED600-5AA7-0A4C-93F1-AD5D0FF8BABD}"/>
                  </a:ext>
                </a:extLst>
              </p:cNvPr>
              <p:cNvSpPr/>
              <p:nvPr/>
            </p:nvSpPr>
            <p:spPr>
              <a:xfrm>
                <a:off x="553157" y="4594105"/>
                <a:ext cx="3075709" cy="53860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900" i="1" smtClean="0">
                          <a:solidFill>
                            <a:schemeClr val="bg1"/>
                          </a:solidFill>
                          <a:latin typeface="Cambria Math" panose="02040503050406030204" pitchFamily="18" charset="0"/>
                        </a:rPr>
                        <m:t>𝑚</m:t>
                      </m:r>
                      <m:r>
                        <a:rPr lang="en-US" sz="2900" b="0" i="1" smtClean="0">
                          <a:solidFill>
                            <a:schemeClr val="bg1"/>
                          </a:solidFill>
                          <a:latin typeface="Cambria Math" panose="02040503050406030204" pitchFamily="18" charset="0"/>
                        </a:rPr>
                        <m:t>= .372 </m:t>
                      </m:r>
                      <m:r>
                        <m:rPr>
                          <m:sty m:val="p"/>
                        </m:rPr>
                        <a:rPr lang="en-US" sz="2900" b="0" i="0" smtClean="0">
                          <a:solidFill>
                            <a:schemeClr val="bg1"/>
                          </a:solidFill>
                          <a:latin typeface="Cambria Math" panose="02040503050406030204" pitchFamily="18" charset="0"/>
                        </a:rPr>
                        <m:t>million</m:t>
                      </m:r>
                    </m:oMath>
                  </m:oMathPara>
                </a14:m>
                <a:endParaRPr lang="en-US" sz="2900" dirty="0">
                  <a:solidFill>
                    <a:schemeClr val="bg1"/>
                  </a:solidFill>
                </a:endParaRPr>
              </a:p>
            </p:txBody>
          </p:sp>
        </mc:Choice>
        <mc:Fallback xmlns="">
          <p:sp>
            <p:nvSpPr>
              <p:cNvPr id="9" name="Rectangle 8">
                <a:extLst>
                  <a:ext uri="{FF2B5EF4-FFF2-40B4-BE49-F238E27FC236}">
                    <a16:creationId xmlns:a16="http://schemas.microsoft.com/office/drawing/2014/main" id="{AF4ED600-5AA7-0A4C-93F1-AD5D0FF8BABD}"/>
                  </a:ext>
                </a:extLst>
              </p:cNvPr>
              <p:cNvSpPr>
                <a:spLocks noRot="1" noChangeAspect="1" noMove="1" noResize="1" noEditPoints="1" noAdjustHandles="1" noChangeArrowheads="1" noChangeShapeType="1" noTextEdit="1"/>
              </p:cNvSpPr>
              <p:nvPr/>
            </p:nvSpPr>
            <p:spPr>
              <a:xfrm>
                <a:off x="553157" y="4594105"/>
                <a:ext cx="3075709" cy="538609"/>
              </a:xfrm>
              <a:prstGeom prst="rect">
                <a:avLst/>
              </a:prstGeom>
              <a:blipFill>
                <a:blip r:embed="rId4"/>
                <a:stretch>
                  <a:fillRect b="-20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BC8913D-033C-7A42-B17E-6E7BE97162F5}"/>
                  </a:ext>
                </a:extLst>
              </p:cNvPr>
              <p:cNvSpPr/>
              <p:nvPr/>
            </p:nvSpPr>
            <p:spPr>
              <a:xfrm>
                <a:off x="0" y="5132714"/>
                <a:ext cx="2749382" cy="5386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900" b="0" i="1" smtClean="0">
                          <a:solidFill>
                            <a:schemeClr val="bg1"/>
                          </a:solidFill>
                          <a:latin typeface="Cambria Math" panose="02040503050406030204" pitchFamily="18" charset="0"/>
                        </a:rPr>
                        <m:t>𝑝</m:t>
                      </m:r>
                      <m:r>
                        <a:rPr lang="en-US" sz="2900" b="0" i="1" smtClean="0">
                          <a:solidFill>
                            <a:schemeClr val="bg1"/>
                          </a:solidFill>
                          <a:latin typeface="Cambria Math" panose="02040503050406030204" pitchFamily="18" charset="0"/>
                        </a:rPr>
                        <m:t>= .003</m:t>
                      </m:r>
                    </m:oMath>
                  </m:oMathPara>
                </a14:m>
                <a:endParaRPr lang="en-US" sz="2900" dirty="0">
                  <a:solidFill>
                    <a:schemeClr val="bg1"/>
                  </a:solidFill>
                </a:endParaRPr>
              </a:p>
            </p:txBody>
          </p:sp>
        </mc:Choice>
        <mc:Fallback xmlns="">
          <p:sp>
            <p:nvSpPr>
              <p:cNvPr id="10" name="Rectangle 9">
                <a:extLst>
                  <a:ext uri="{FF2B5EF4-FFF2-40B4-BE49-F238E27FC236}">
                    <a16:creationId xmlns:a16="http://schemas.microsoft.com/office/drawing/2014/main" id="{4BC8913D-033C-7A42-B17E-6E7BE97162F5}"/>
                  </a:ext>
                </a:extLst>
              </p:cNvPr>
              <p:cNvSpPr>
                <a:spLocks noRot="1" noChangeAspect="1" noMove="1" noResize="1" noEditPoints="1" noAdjustHandles="1" noChangeArrowheads="1" noChangeShapeType="1" noTextEdit="1"/>
              </p:cNvSpPr>
              <p:nvPr/>
            </p:nvSpPr>
            <p:spPr>
              <a:xfrm>
                <a:off x="0" y="5132714"/>
                <a:ext cx="2749382" cy="538609"/>
              </a:xfrm>
              <a:prstGeom prst="rect">
                <a:avLst/>
              </a:prstGeom>
              <a:blipFill>
                <a:blip r:embed="rId5"/>
                <a:stretch>
                  <a:fillRect b="-2325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8D44E280-F4B9-F541-84B2-1D18B6CE641D}"/>
              </a:ext>
            </a:extLst>
          </p:cNvPr>
          <p:cNvGrpSpPr/>
          <p:nvPr/>
        </p:nvGrpSpPr>
        <p:grpSpPr>
          <a:xfrm>
            <a:off x="4061574" y="1932305"/>
            <a:ext cx="5454996" cy="4318000"/>
            <a:chOff x="3909174" y="1825625"/>
            <a:chExt cx="5454996" cy="4318000"/>
          </a:xfrm>
        </p:grpSpPr>
        <p:pic>
          <p:nvPicPr>
            <p:cNvPr id="5" name="Picture 4">
              <a:extLst>
                <a:ext uri="{FF2B5EF4-FFF2-40B4-BE49-F238E27FC236}">
                  <a16:creationId xmlns:a16="http://schemas.microsoft.com/office/drawing/2014/main" id="{3F200967-0B8F-AC46-BD10-1DF979D8A076}"/>
                </a:ext>
              </a:extLst>
            </p:cNvPr>
            <p:cNvPicPr>
              <a:picLocks noChangeAspect="1"/>
            </p:cNvPicPr>
            <p:nvPr/>
          </p:nvPicPr>
          <p:blipFill>
            <a:blip r:embed="rId6"/>
            <a:stretch>
              <a:fillRect/>
            </a:stretch>
          </p:blipFill>
          <p:spPr>
            <a:xfrm>
              <a:off x="3909174" y="1825625"/>
              <a:ext cx="5397500" cy="43180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65A7876-4F85-F045-990E-70DA22160DD7}"/>
                    </a:ext>
                  </a:extLst>
                </p:cNvPr>
                <p:cNvSpPr/>
                <p:nvPr/>
              </p:nvSpPr>
              <p:spPr>
                <a:xfrm>
                  <a:off x="7713225" y="5055527"/>
                  <a:ext cx="165094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bg1"/>
                            </a:solidFill>
                            <a:latin typeface="Cambria Math" panose="02040503050406030204" pitchFamily="18" charset="0"/>
                          </a:rPr>
                          <m:t>R</m:t>
                        </m:r>
                        <m:r>
                          <a:rPr lang="en-US" sz="2000" b="0" i="0" baseline="30000" smtClean="0">
                            <a:solidFill>
                              <a:schemeClr val="bg1"/>
                            </a:solidFill>
                            <a:latin typeface="Cambria Math" panose="02040503050406030204" pitchFamily="18" charset="0"/>
                          </a:rPr>
                          <m:t>2</m:t>
                        </m:r>
                        <m:r>
                          <a:rPr lang="en-US" sz="2000" b="0" i="1" smtClean="0">
                            <a:solidFill>
                              <a:schemeClr val="bg1"/>
                            </a:solidFill>
                            <a:latin typeface="Cambria Math" panose="02040503050406030204" pitchFamily="18" charset="0"/>
                          </a:rPr>
                          <m:t>= .96</m:t>
                        </m:r>
                      </m:oMath>
                    </m:oMathPara>
                  </a14:m>
                  <a:endParaRPr lang="en-US" sz="2000" dirty="0">
                    <a:solidFill>
                      <a:schemeClr val="bg1"/>
                    </a:solidFill>
                  </a:endParaRPr>
                </a:p>
              </p:txBody>
            </p:sp>
          </mc:Choice>
          <mc:Fallback xmlns="">
            <p:sp>
              <p:nvSpPr>
                <p:cNvPr id="11" name="Rectangle 10">
                  <a:extLst>
                    <a:ext uri="{FF2B5EF4-FFF2-40B4-BE49-F238E27FC236}">
                      <a16:creationId xmlns:a16="http://schemas.microsoft.com/office/drawing/2014/main" id="{065A7876-4F85-F045-990E-70DA22160DD7}"/>
                    </a:ext>
                  </a:extLst>
                </p:cNvPr>
                <p:cNvSpPr>
                  <a:spLocks noRot="1" noChangeAspect="1" noMove="1" noResize="1" noEditPoints="1" noAdjustHandles="1" noChangeArrowheads="1" noChangeShapeType="1" noTextEdit="1"/>
                </p:cNvSpPr>
                <p:nvPr/>
              </p:nvSpPr>
              <p:spPr>
                <a:xfrm>
                  <a:off x="7713225" y="5055527"/>
                  <a:ext cx="1650945" cy="400110"/>
                </a:xfrm>
                <a:prstGeom prst="rect">
                  <a:avLst/>
                </a:prstGeom>
                <a:blipFill>
                  <a:blip r:embed="rId7"/>
                  <a:stretch>
                    <a:fillRect b="-1875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4CF525F-17B4-2A45-9CFB-8B0F98CB179B}"/>
                </a:ext>
              </a:extLst>
            </p:cNvPr>
            <p:cNvSpPr txBox="1"/>
            <p:nvPr/>
          </p:nvSpPr>
          <p:spPr>
            <a:xfrm>
              <a:off x="5610397" y="1894365"/>
              <a:ext cx="2376163" cy="461665"/>
            </a:xfrm>
            <a:prstGeom prst="rect">
              <a:avLst/>
            </a:prstGeom>
            <a:noFill/>
          </p:spPr>
          <p:txBody>
            <a:bodyPr wrap="none" rtlCol="0">
              <a:spAutoFit/>
            </a:bodyPr>
            <a:lstStyle/>
            <a:p>
              <a:r>
                <a:rPr lang="en-US" sz="2400" dirty="0">
                  <a:solidFill>
                    <a:schemeClr val="bg1"/>
                  </a:solidFill>
                </a:rPr>
                <a:t>Linear Regression</a:t>
              </a:r>
            </a:p>
          </p:txBody>
        </p:sp>
      </p:grpSp>
      <p:sp>
        <p:nvSpPr>
          <p:cNvPr id="15" name="Rectangle 14">
            <a:extLst>
              <a:ext uri="{FF2B5EF4-FFF2-40B4-BE49-F238E27FC236}">
                <a16:creationId xmlns:a16="http://schemas.microsoft.com/office/drawing/2014/main" id="{D0C546C8-B3C3-174B-833D-B1A2B0B1B56C}"/>
              </a:ext>
            </a:extLst>
          </p:cNvPr>
          <p:cNvSpPr/>
          <p:nvPr/>
        </p:nvSpPr>
        <p:spPr>
          <a:xfrm>
            <a:off x="2295120" y="6264422"/>
            <a:ext cx="7286483" cy="538609"/>
          </a:xfrm>
          <a:prstGeom prst="rect">
            <a:avLst/>
          </a:prstGeom>
        </p:spPr>
        <p:txBody>
          <a:bodyPr wrap="square">
            <a:spAutoFit/>
          </a:bodyPr>
          <a:lstStyle/>
          <a:p>
            <a:r>
              <a:rPr lang="en-US" sz="2900" dirty="0">
                <a:solidFill>
                  <a:schemeClr val="bg1"/>
                </a:solidFill>
              </a:rPr>
              <a:t>What can we conclude from this fitted model?</a:t>
            </a:r>
          </a:p>
        </p:txBody>
      </p:sp>
      <p:sp>
        <p:nvSpPr>
          <p:cNvPr id="18" name="Content Placeholder 2">
            <a:extLst>
              <a:ext uri="{FF2B5EF4-FFF2-40B4-BE49-F238E27FC236}">
                <a16:creationId xmlns:a16="http://schemas.microsoft.com/office/drawing/2014/main" id="{BCA759F7-AC43-C54E-B395-A3B40105D76B}"/>
              </a:ext>
            </a:extLst>
          </p:cNvPr>
          <p:cNvSpPr txBox="1">
            <a:spLocks/>
          </p:cNvSpPr>
          <p:nvPr/>
        </p:nvSpPr>
        <p:spPr>
          <a:xfrm>
            <a:off x="171800" y="1801886"/>
            <a:ext cx="367987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 Hypothesis: Malagasy population size increases with time</a:t>
            </a:r>
          </a:p>
          <a:p>
            <a:pPr marL="0" indent="0">
              <a:buNone/>
            </a:pPr>
            <a:r>
              <a:rPr lang="en-US" dirty="0">
                <a:solidFill>
                  <a:schemeClr val="bg1"/>
                </a:solidFill>
              </a:rPr>
              <a:t>3. Statistical Model:</a:t>
            </a:r>
          </a:p>
          <a:p>
            <a:pPr marL="0" indent="0">
              <a:buNone/>
            </a:pPr>
            <a:endParaRPr lang="en-US" dirty="0">
              <a:solidFill>
                <a:schemeClr val="bg1"/>
              </a:solidFill>
            </a:endParaRPr>
          </a:p>
          <a:p>
            <a:pPr marL="0" indent="0">
              <a:buNone/>
            </a:pPr>
            <a:r>
              <a:rPr lang="en-US" dirty="0">
                <a:solidFill>
                  <a:schemeClr val="bg1"/>
                </a:solidFill>
              </a:rPr>
              <a:t>5. Evaluation</a:t>
            </a:r>
          </a:p>
          <a:p>
            <a:pPr marL="1428750" lvl="2" indent="-514350">
              <a:buAutoNum type="arabicPeriod"/>
            </a:pPr>
            <a:endParaRPr lang="en-US" sz="2400" dirty="0">
              <a:solidFill>
                <a:schemeClr val="bg1"/>
              </a:solidFill>
            </a:endParaRPr>
          </a:p>
        </p:txBody>
      </p:sp>
      <p:sp>
        <p:nvSpPr>
          <p:cNvPr id="21" name="Content Placeholder 2">
            <a:extLst>
              <a:ext uri="{FF2B5EF4-FFF2-40B4-BE49-F238E27FC236}">
                <a16:creationId xmlns:a16="http://schemas.microsoft.com/office/drawing/2014/main" id="{31838899-24FA-7543-98BC-A3CBEFE52DB4}"/>
              </a:ext>
            </a:extLst>
          </p:cNvPr>
          <p:cNvSpPr txBox="1">
            <a:spLocks/>
          </p:cNvSpPr>
          <p:nvPr/>
        </p:nvSpPr>
        <p:spPr>
          <a:xfrm>
            <a:off x="4078250" y="1539817"/>
            <a:ext cx="3266134" cy="22107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4. Data:</a:t>
            </a:r>
          </a:p>
        </p:txBody>
      </p:sp>
      <p:sp>
        <p:nvSpPr>
          <p:cNvPr id="3" name="Title 2">
            <a:extLst>
              <a:ext uri="{FF2B5EF4-FFF2-40B4-BE49-F238E27FC236}">
                <a16:creationId xmlns:a16="http://schemas.microsoft.com/office/drawing/2014/main" id="{46CF69A7-A644-874F-3F2C-79E8E02D2E33}"/>
              </a:ext>
            </a:extLst>
          </p:cNvPr>
          <p:cNvSpPr>
            <a:spLocks noGrp="1"/>
          </p:cNvSpPr>
          <p:nvPr>
            <p:ph type="title"/>
          </p:nvPr>
        </p:nvSpPr>
        <p:spPr/>
        <p:txBody>
          <a:bodyPr/>
          <a:lstStyle/>
          <a:p>
            <a:endParaRPr lang="en-US"/>
          </a:p>
        </p:txBody>
      </p:sp>
      <p:sp>
        <p:nvSpPr>
          <p:cNvPr id="12" name="Title 1">
            <a:extLst>
              <a:ext uri="{FF2B5EF4-FFF2-40B4-BE49-F238E27FC236}">
                <a16:creationId xmlns:a16="http://schemas.microsoft.com/office/drawing/2014/main" id="{07362496-2429-AFD7-3B93-53D00B200BF5}"/>
              </a:ext>
            </a:extLst>
          </p:cNvPr>
          <p:cNvSpPr txBox="1">
            <a:spLocks/>
          </p:cNvSpPr>
          <p:nvPr/>
        </p:nvSpPr>
        <p:spPr>
          <a:xfrm>
            <a:off x="266007" y="365125"/>
            <a:ext cx="101581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1. Example Question: </a:t>
            </a:r>
            <a:r>
              <a:rPr lang="en-US" b="1">
                <a:solidFill>
                  <a:srgbClr val="00B050"/>
                </a:solidFill>
              </a:rPr>
              <a:t>What</a:t>
            </a:r>
            <a:r>
              <a:rPr lang="en-US">
                <a:solidFill>
                  <a:schemeClr val="bg1"/>
                </a:solidFill>
              </a:rPr>
              <a:t> is the trajectory of Malagasy population size through time?</a:t>
            </a:r>
            <a:endParaRPr lang="en-US" dirty="0">
              <a:solidFill>
                <a:schemeClr val="bg1"/>
              </a:solidFill>
            </a:endParaRPr>
          </a:p>
        </p:txBody>
      </p:sp>
    </p:spTree>
    <p:extLst>
      <p:ext uri="{BB962C8B-B14F-4D97-AF65-F5344CB8AC3E}">
        <p14:creationId xmlns:p14="http://schemas.microsoft.com/office/powerpoint/2010/main" val="1028802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F1133-BEA4-F44D-A5A2-023CE7FB2834}"/>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7" name="TextBox 6">
            <a:extLst>
              <a:ext uri="{FF2B5EF4-FFF2-40B4-BE49-F238E27FC236}">
                <a16:creationId xmlns:a16="http://schemas.microsoft.com/office/drawing/2014/main" id="{97607797-084D-D247-8C20-334C443957B0}"/>
              </a:ext>
            </a:extLst>
          </p:cNvPr>
          <p:cNvSpPr txBox="1"/>
          <p:nvPr/>
        </p:nvSpPr>
        <p:spPr>
          <a:xfrm>
            <a:off x="10076134" y="6349061"/>
            <a:ext cx="2023054" cy="369332"/>
          </a:xfrm>
          <a:prstGeom prst="rect">
            <a:avLst/>
          </a:prstGeom>
          <a:noFill/>
        </p:spPr>
        <p:txBody>
          <a:bodyPr wrap="none" rtlCol="0">
            <a:spAutoFit/>
          </a:bodyPr>
          <a:lstStyle/>
          <a:p>
            <a:r>
              <a:rPr lang="en-US" dirty="0">
                <a:solidFill>
                  <a:schemeClr val="bg1"/>
                </a:solidFill>
              </a:rPr>
              <a:t>Source: World Bank</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0C03743-E43D-F643-8952-EC2E147CE6B9}"/>
                  </a:ext>
                </a:extLst>
              </p:cNvPr>
              <p:cNvSpPr/>
              <p:nvPr/>
            </p:nvSpPr>
            <p:spPr>
              <a:xfrm>
                <a:off x="117310" y="2603701"/>
                <a:ext cx="3009634" cy="55521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900" i="1" smtClean="0">
                          <a:solidFill>
                            <a:schemeClr val="bg1"/>
                          </a:solidFill>
                          <a:latin typeface="Cambria Math" panose="02040503050406030204" pitchFamily="18" charset="0"/>
                        </a:rPr>
                        <m:t>𝑦</m:t>
                      </m:r>
                      <m:r>
                        <a:rPr lang="en-US" sz="2900" i="1" smtClean="0">
                          <a:solidFill>
                            <a:schemeClr val="bg1"/>
                          </a:solidFill>
                          <a:latin typeface="Cambria Math" panose="02040503050406030204" pitchFamily="18" charset="0"/>
                        </a:rPr>
                        <m:t>=</m:t>
                      </m:r>
                      <m:sSup>
                        <m:sSupPr>
                          <m:ctrlPr>
                            <a:rPr lang="en-US" sz="2900" i="1">
                              <a:solidFill>
                                <a:schemeClr val="bg1"/>
                              </a:solidFill>
                              <a:latin typeface="Cambria Math" panose="02040503050406030204" pitchFamily="18" charset="0"/>
                            </a:rPr>
                          </m:ctrlPr>
                        </m:sSupPr>
                        <m:e>
                          <m:r>
                            <a:rPr lang="en-US" sz="2900" i="1">
                              <a:solidFill>
                                <a:schemeClr val="bg1"/>
                              </a:solidFill>
                              <a:latin typeface="Cambria Math" panose="02040503050406030204" pitchFamily="18" charset="0"/>
                            </a:rPr>
                            <m:t>𝑒</m:t>
                          </m:r>
                        </m:e>
                        <m:sup>
                          <m:r>
                            <a:rPr lang="en-US" sz="2900" i="1">
                              <a:solidFill>
                                <a:schemeClr val="bg1"/>
                              </a:solidFill>
                              <a:latin typeface="Cambria Math" panose="02040503050406030204" pitchFamily="18" charset="0"/>
                            </a:rPr>
                            <m:t>𝑚𝑥</m:t>
                          </m:r>
                          <m:r>
                            <a:rPr lang="en-US" sz="2900" i="1">
                              <a:solidFill>
                                <a:schemeClr val="bg1"/>
                              </a:solidFill>
                              <a:latin typeface="Cambria Math" panose="02040503050406030204" pitchFamily="18" charset="0"/>
                            </a:rPr>
                            <m:t>+</m:t>
                          </m:r>
                          <m:r>
                            <a:rPr lang="en-US" sz="2900" i="1">
                              <a:solidFill>
                                <a:schemeClr val="bg1"/>
                              </a:solidFill>
                              <a:latin typeface="Cambria Math" panose="02040503050406030204" pitchFamily="18" charset="0"/>
                            </a:rPr>
                            <m:t>𝑏</m:t>
                          </m:r>
                        </m:sup>
                      </m:sSup>
                    </m:oMath>
                  </m:oMathPara>
                </a14:m>
                <a:endParaRPr lang="en-US" sz="2900" dirty="0">
                  <a:solidFill>
                    <a:schemeClr val="bg1"/>
                  </a:solidFill>
                </a:endParaRPr>
              </a:p>
            </p:txBody>
          </p:sp>
        </mc:Choice>
        <mc:Fallback xmlns="">
          <p:sp>
            <p:nvSpPr>
              <p:cNvPr id="6" name="Rectangle 5">
                <a:extLst>
                  <a:ext uri="{FF2B5EF4-FFF2-40B4-BE49-F238E27FC236}">
                    <a16:creationId xmlns:a16="http://schemas.microsoft.com/office/drawing/2014/main" id="{A0C03743-E43D-F643-8952-EC2E147CE6B9}"/>
                  </a:ext>
                </a:extLst>
              </p:cNvPr>
              <p:cNvSpPr>
                <a:spLocks noRot="1" noChangeAspect="1" noMove="1" noResize="1" noEditPoints="1" noAdjustHandles="1" noChangeArrowheads="1" noChangeShapeType="1" noTextEdit="1"/>
              </p:cNvSpPr>
              <p:nvPr/>
            </p:nvSpPr>
            <p:spPr>
              <a:xfrm>
                <a:off x="117310" y="2603701"/>
                <a:ext cx="3009634" cy="555217"/>
              </a:xfrm>
              <a:prstGeom prst="rect">
                <a:avLst/>
              </a:prstGeom>
              <a:blipFill>
                <a:blip r:embed="rId3"/>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F4ED600-5AA7-0A4C-93F1-AD5D0FF8BABD}"/>
                  </a:ext>
                </a:extLst>
              </p:cNvPr>
              <p:cNvSpPr/>
              <p:nvPr/>
            </p:nvSpPr>
            <p:spPr>
              <a:xfrm>
                <a:off x="266000" y="3810138"/>
                <a:ext cx="3823856" cy="538609"/>
              </a:xfrm>
              <a:prstGeom prst="rect">
                <a:avLst/>
              </a:prstGeom>
            </p:spPr>
            <p:txBody>
              <a:bodyPr wrap="square">
                <a:spAutoFit/>
              </a:bodyPr>
              <a:lstStyle/>
              <a:p>
                <a14:m>
                  <m:oMath xmlns:m="http://schemas.openxmlformats.org/officeDocument/2006/math">
                    <m:r>
                      <a:rPr lang="en-US" sz="2900" i="1" smtClean="0">
                        <a:solidFill>
                          <a:schemeClr val="bg1"/>
                        </a:solidFill>
                        <a:latin typeface="Cambria Math" panose="02040503050406030204" pitchFamily="18" charset="0"/>
                      </a:rPr>
                      <m:t>𝑚</m:t>
                    </m:r>
                    <m:r>
                      <a:rPr lang="en-US" sz="2900" i="1">
                        <a:solidFill>
                          <a:schemeClr val="bg1"/>
                        </a:solidFill>
                        <a:latin typeface="Cambria Math" panose="02040503050406030204" pitchFamily="18" charset="0"/>
                      </a:rPr>
                      <m:t>=0.029</m:t>
                    </m:r>
                  </m:oMath>
                </a14:m>
                <a:r>
                  <a:rPr lang="en-US" sz="2900" dirty="0">
                    <a:solidFill>
                      <a:schemeClr val="bg1"/>
                    </a:solidFill>
                  </a:rPr>
                  <a:t> mil.</a:t>
                </a:r>
              </a:p>
            </p:txBody>
          </p:sp>
        </mc:Choice>
        <mc:Fallback xmlns="">
          <p:sp>
            <p:nvSpPr>
              <p:cNvPr id="9" name="Rectangle 8">
                <a:extLst>
                  <a:ext uri="{FF2B5EF4-FFF2-40B4-BE49-F238E27FC236}">
                    <a16:creationId xmlns:a16="http://schemas.microsoft.com/office/drawing/2014/main" id="{AF4ED600-5AA7-0A4C-93F1-AD5D0FF8BABD}"/>
                  </a:ext>
                </a:extLst>
              </p:cNvPr>
              <p:cNvSpPr>
                <a:spLocks noRot="1" noChangeAspect="1" noMove="1" noResize="1" noEditPoints="1" noAdjustHandles="1" noChangeArrowheads="1" noChangeShapeType="1" noTextEdit="1"/>
              </p:cNvSpPr>
              <p:nvPr/>
            </p:nvSpPr>
            <p:spPr>
              <a:xfrm>
                <a:off x="266000" y="3810138"/>
                <a:ext cx="3823856" cy="538609"/>
              </a:xfrm>
              <a:prstGeom prst="rect">
                <a:avLst/>
              </a:prstGeom>
              <a:blipFill>
                <a:blip r:embed="rId4"/>
                <a:stretch>
                  <a:fillRect t="-13953"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BC8913D-033C-7A42-B17E-6E7BE97162F5}"/>
                  </a:ext>
                </a:extLst>
              </p:cNvPr>
              <p:cNvSpPr/>
              <p:nvPr/>
            </p:nvSpPr>
            <p:spPr>
              <a:xfrm>
                <a:off x="-458148" y="4429368"/>
                <a:ext cx="3075709" cy="5386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900" b="0" i="1" smtClean="0">
                          <a:solidFill>
                            <a:schemeClr val="bg1"/>
                          </a:solidFill>
                          <a:latin typeface="Cambria Math" panose="02040503050406030204" pitchFamily="18" charset="0"/>
                        </a:rPr>
                        <m:t>𝑝</m:t>
                      </m:r>
                      <m:r>
                        <a:rPr lang="en-US" sz="2900" b="0" i="1" smtClean="0">
                          <a:solidFill>
                            <a:schemeClr val="bg1"/>
                          </a:solidFill>
                          <a:latin typeface="Cambria Math" panose="02040503050406030204" pitchFamily="18" charset="0"/>
                        </a:rPr>
                        <m:t>&lt;.001</m:t>
                      </m:r>
                    </m:oMath>
                  </m:oMathPara>
                </a14:m>
                <a:endParaRPr lang="en-US" sz="2900" dirty="0">
                  <a:solidFill>
                    <a:schemeClr val="bg1"/>
                  </a:solidFill>
                </a:endParaRPr>
              </a:p>
            </p:txBody>
          </p:sp>
        </mc:Choice>
        <mc:Fallback xmlns="">
          <p:sp>
            <p:nvSpPr>
              <p:cNvPr id="10" name="Rectangle 9">
                <a:extLst>
                  <a:ext uri="{FF2B5EF4-FFF2-40B4-BE49-F238E27FC236}">
                    <a16:creationId xmlns:a16="http://schemas.microsoft.com/office/drawing/2014/main" id="{4BC8913D-033C-7A42-B17E-6E7BE97162F5}"/>
                  </a:ext>
                </a:extLst>
              </p:cNvPr>
              <p:cNvSpPr>
                <a:spLocks noRot="1" noChangeAspect="1" noMove="1" noResize="1" noEditPoints="1" noAdjustHandles="1" noChangeArrowheads="1" noChangeShapeType="1" noTextEdit="1"/>
              </p:cNvSpPr>
              <p:nvPr/>
            </p:nvSpPr>
            <p:spPr>
              <a:xfrm>
                <a:off x="-458148" y="4429368"/>
                <a:ext cx="3075709" cy="538609"/>
              </a:xfrm>
              <a:prstGeom prst="rect">
                <a:avLst/>
              </a:prstGeom>
              <a:blipFill>
                <a:blip r:embed="rId5"/>
                <a:stretch>
                  <a:fillRect b="-909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CCEAA6AC-30B4-B940-A30C-73C4B60201B4}"/>
              </a:ext>
            </a:extLst>
          </p:cNvPr>
          <p:cNvPicPr>
            <a:picLocks noChangeAspect="1"/>
          </p:cNvPicPr>
          <p:nvPr/>
        </p:nvPicPr>
        <p:blipFill>
          <a:blip r:embed="rId6"/>
          <a:stretch>
            <a:fillRect/>
          </a:stretch>
        </p:blipFill>
        <p:spPr>
          <a:xfrm>
            <a:off x="3829511" y="1825625"/>
            <a:ext cx="5397500" cy="4318000"/>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F816846-E8BE-514D-A071-053B13BA003E}"/>
                  </a:ext>
                </a:extLst>
              </p:cNvPr>
              <p:cNvSpPr/>
              <p:nvPr/>
            </p:nvSpPr>
            <p:spPr>
              <a:xfrm>
                <a:off x="7713225" y="5055527"/>
                <a:ext cx="1650945"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chemeClr val="bg1"/>
                          </a:solidFill>
                          <a:latin typeface="Cambria Math" panose="02040503050406030204" pitchFamily="18" charset="0"/>
                        </a:rPr>
                        <m:t>R</m:t>
                      </m:r>
                      <m:r>
                        <a:rPr lang="en-US" sz="2000" b="0" i="0" baseline="30000" smtClean="0">
                          <a:solidFill>
                            <a:schemeClr val="bg1"/>
                          </a:solidFill>
                          <a:latin typeface="Cambria Math" panose="02040503050406030204" pitchFamily="18" charset="0"/>
                        </a:rPr>
                        <m:t>2</m:t>
                      </m:r>
                      <m:r>
                        <a:rPr lang="en-US" sz="2000" b="0" i="1" smtClean="0">
                          <a:solidFill>
                            <a:schemeClr val="bg1"/>
                          </a:solidFill>
                          <a:latin typeface="Cambria Math" panose="02040503050406030204" pitchFamily="18" charset="0"/>
                        </a:rPr>
                        <m:t>= .99</m:t>
                      </m:r>
                    </m:oMath>
                  </m:oMathPara>
                </a14:m>
                <a:endParaRPr lang="en-US" sz="2000" dirty="0">
                  <a:solidFill>
                    <a:schemeClr val="bg1"/>
                  </a:solidFill>
                </a:endParaRPr>
              </a:p>
            </p:txBody>
          </p:sp>
        </mc:Choice>
        <mc:Fallback xmlns="">
          <p:sp>
            <p:nvSpPr>
              <p:cNvPr id="14" name="Rectangle 13">
                <a:extLst>
                  <a:ext uri="{FF2B5EF4-FFF2-40B4-BE49-F238E27FC236}">
                    <a16:creationId xmlns:a16="http://schemas.microsoft.com/office/drawing/2014/main" id="{5F816846-E8BE-514D-A071-053B13BA003E}"/>
                  </a:ext>
                </a:extLst>
              </p:cNvPr>
              <p:cNvSpPr>
                <a:spLocks noRot="1" noChangeAspect="1" noMove="1" noResize="1" noEditPoints="1" noAdjustHandles="1" noChangeArrowheads="1" noChangeShapeType="1" noTextEdit="1"/>
              </p:cNvSpPr>
              <p:nvPr/>
            </p:nvSpPr>
            <p:spPr>
              <a:xfrm>
                <a:off x="7713225" y="5055527"/>
                <a:ext cx="1650945" cy="400110"/>
              </a:xfrm>
              <a:prstGeom prst="rect">
                <a:avLst/>
              </a:prstGeom>
              <a:blipFill>
                <a:blip r:embed="rId7"/>
                <a:stretch>
                  <a:fillRect b="-1818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C850A4E-3B3D-974C-80E5-ABF696281B0A}"/>
              </a:ext>
            </a:extLst>
          </p:cNvPr>
          <p:cNvSpPr txBox="1"/>
          <p:nvPr/>
        </p:nvSpPr>
        <p:spPr>
          <a:xfrm>
            <a:off x="5063628" y="1883914"/>
            <a:ext cx="3186000" cy="461665"/>
          </a:xfrm>
          <a:prstGeom prst="rect">
            <a:avLst/>
          </a:prstGeom>
          <a:noFill/>
        </p:spPr>
        <p:txBody>
          <a:bodyPr wrap="none" rtlCol="0">
            <a:spAutoFit/>
          </a:bodyPr>
          <a:lstStyle/>
          <a:p>
            <a:r>
              <a:rPr lang="en-US" sz="2400" dirty="0">
                <a:solidFill>
                  <a:schemeClr val="bg1"/>
                </a:solidFill>
              </a:rPr>
              <a:t>Exponential Regression</a:t>
            </a:r>
          </a:p>
        </p:txBody>
      </p:sp>
      <p:sp>
        <p:nvSpPr>
          <p:cNvPr id="16" name="Rectangle 15">
            <a:extLst>
              <a:ext uri="{FF2B5EF4-FFF2-40B4-BE49-F238E27FC236}">
                <a16:creationId xmlns:a16="http://schemas.microsoft.com/office/drawing/2014/main" id="{B4965BB5-C7CB-374C-BA8D-E8C51CD121EC}"/>
              </a:ext>
            </a:extLst>
          </p:cNvPr>
          <p:cNvSpPr/>
          <p:nvPr/>
        </p:nvSpPr>
        <p:spPr>
          <a:xfrm>
            <a:off x="2295120" y="6264422"/>
            <a:ext cx="7286483" cy="538609"/>
          </a:xfrm>
          <a:prstGeom prst="rect">
            <a:avLst/>
          </a:prstGeom>
        </p:spPr>
        <p:txBody>
          <a:bodyPr wrap="square">
            <a:spAutoFit/>
          </a:bodyPr>
          <a:lstStyle/>
          <a:p>
            <a:r>
              <a:rPr lang="en-US" sz="2900" dirty="0">
                <a:solidFill>
                  <a:schemeClr val="bg1"/>
                </a:solidFill>
              </a:rPr>
              <a:t>What can we conclude from this fitted model?</a:t>
            </a:r>
          </a:p>
        </p:txBody>
      </p:sp>
      <p:sp>
        <p:nvSpPr>
          <p:cNvPr id="19" name="Content Placeholder 2">
            <a:extLst>
              <a:ext uri="{FF2B5EF4-FFF2-40B4-BE49-F238E27FC236}">
                <a16:creationId xmlns:a16="http://schemas.microsoft.com/office/drawing/2014/main" id="{39594941-35C7-7944-BB7E-600750182172}"/>
              </a:ext>
            </a:extLst>
          </p:cNvPr>
          <p:cNvSpPr txBox="1">
            <a:spLocks/>
          </p:cNvSpPr>
          <p:nvPr/>
        </p:nvSpPr>
        <p:spPr>
          <a:xfrm>
            <a:off x="171800" y="1801886"/>
            <a:ext cx="367987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6. Adapt your model and re-evaluate:</a:t>
            </a:r>
          </a:p>
        </p:txBody>
      </p:sp>
      <p:sp>
        <p:nvSpPr>
          <p:cNvPr id="20" name="TextBox 19">
            <a:extLst>
              <a:ext uri="{FF2B5EF4-FFF2-40B4-BE49-F238E27FC236}">
                <a16:creationId xmlns:a16="http://schemas.microsoft.com/office/drawing/2014/main" id="{95C69E27-6628-8B40-B076-3786BD6E1EB4}"/>
              </a:ext>
            </a:extLst>
          </p:cNvPr>
          <p:cNvSpPr txBox="1"/>
          <p:nvPr/>
        </p:nvSpPr>
        <p:spPr>
          <a:xfrm>
            <a:off x="266000" y="3158918"/>
            <a:ext cx="3186000" cy="461665"/>
          </a:xfrm>
          <a:prstGeom prst="rect">
            <a:avLst/>
          </a:prstGeom>
          <a:noFill/>
        </p:spPr>
        <p:txBody>
          <a:bodyPr wrap="none" rtlCol="0">
            <a:spAutoFit/>
          </a:bodyPr>
          <a:lstStyle/>
          <a:p>
            <a:r>
              <a:rPr lang="en-US" sz="2400" dirty="0">
                <a:solidFill>
                  <a:schemeClr val="bg1"/>
                </a:solidFill>
              </a:rPr>
              <a:t>Exponential Regression</a:t>
            </a:r>
          </a:p>
        </p:txBody>
      </p:sp>
      <p:sp>
        <p:nvSpPr>
          <p:cNvPr id="3" name="Title 2">
            <a:extLst>
              <a:ext uri="{FF2B5EF4-FFF2-40B4-BE49-F238E27FC236}">
                <a16:creationId xmlns:a16="http://schemas.microsoft.com/office/drawing/2014/main" id="{8A330E47-C50D-8A0E-FDD0-7BC1F2C6C7E2}"/>
              </a:ext>
            </a:extLst>
          </p:cNvPr>
          <p:cNvSpPr>
            <a:spLocks noGrp="1"/>
          </p:cNvSpPr>
          <p:nvPr>
            <p:ph type="title"/>
          </p:nvPr>
        </p:nvSpPr>
        <p:spPr/>
        <p:txBody>
          <a:bodyPr/>
          <a:lstStyle/>
          <a:p>
            <a:endParaRPr lang="en-US"/>
          </a:p>
        </p:txBody>
      </p:sp>
      <p:sp>
        <p:nvSpPr>
          <p:cNvPr id="5" name="Title 1">
            <a:extLst>
              <a:ext uri="{FF2B5EF4-FFF2-40B4-BE49-F238E27FC236}">
                <a16:creationId xmlns:a16="http://schemas.microsoft.com/office/drawing/2014/main" id="{C3AB32AC-C7FA-80DD-0D8D-34699FA2285C}"/>
              </a:ext>
            </a:extLst>
          </p:cNvPr>
          <p:cNvSpPr txBox="1">
            <a:spLocks/>
          </p:cNvSpPr>
          <p:nvPr/>
        </p:nvSpPr>
        <p:spPr>
          <a:xfrm>
            <a:off x="266007" y="365125"/>
            <a:ext cx="101581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1. Example Question: </a:t>
            </a:r>
            <a:r>
              <a:rPr lang="en-US" b="1">
                <a:solidFill>
                  <a:srgbClr val="00B050"/>
                </a:solidFill>
              </a:rPr>
              <a:t>What</a:t>
            </a:r>
            <a:r>
              <a:rPr lang="en-US">
                <a:solidFill>
                  <a:schemeClr val="bg1"/>
                </a:solidFill>
              </a:rPr>
              <a:t> is the trajectory of Malagasy population size through time?</a:t>
            </a:r>
            <a:endParaRPr lang="en-US" dirty="0">
              <a:solidFill>
                <a:schemeClr val="bg1"/>
              </a:solidFill>
            </a:endParaRPr>
          </a:p>
        </p:txBody>
      </p:sp>
    </p:spTree>
    <p:extLst>
      <p:ext uri="{BB962C8B-B14F-4D97-AF65-F5344CB8AC3E}">
        <p14:creationId xmlns:p14="http://schemas.microsoft.com/office/powerpoint/2010/main" val="30009512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156887"/>
            <a:ext cx="10515600" cy="1325563"/>
          </a:xfrm>
        </p:spPr>
        <p:txBody>
          <a:bodyPr/>
          <a:lstStyle/>
          <a:p>
            <a:r>
              <a:rPr lang="en-US" dirty="0">
                <a:solidFill>
                  <a:schemeClr val="bg1"/>
                </a:solidFill>
              </a:rPr>
              <a:t>Statistical Models: Beware!</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921532"/>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Statistical models and tests are based on specific assumptions </a:t>
            </a:r>
          </a:p>
          <a:p>
            <a:pPr lvl="1"/>
            <a:r>
              <a:rPr lang="en-US" dirty="0">
                <a:solidFill>
                  <a:schemeClr val="bg1"/>
                </a:solidFill>
              </a:rPr>
              <a:t>data normally distributed</a:t>
            </a:r>
          </a:p>
          <a:p>
            <a:pPr lvl="1"/>
            <a:r>
              <a:rPr lang="en-US" dirty="0">
                <a:solidFill>
                  <a:schemeClr val="bg1"/>
                </a:solidFill>
              </a:rPr>
              <a:t>x and y independent</a:t>
            </a:r>
          </a:p>
          <a:p>
            <a:pPr marL="1428750" lvl="2" indent="-514350">
              <a:buAutoNum type="arabicPeriod"/>
            </a:pPr>
            <a:endParaRPr lang="en-US" sz="2400" dirty="0">
              <a:solidFill>
                <a:schemeClr val="bg1"/>
              </a:solidFill>
            </a:endParaRPr>
          </a:p>
        </p:txBody>
      </p:sp>
    </p:spTree>
    <p:extLst>
      <p:ext uri="{BB962C8B-B14F-4D97-AF65-F5344CB8AC3E}">
        <p14:creationId xmlns:p14="http://schemas.microsoft.com/office/powerpoint/2010/main" val="2744545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156887"/>
            <a:ext cx="10515600" cy="1325563"/>
          </a:xfrm>
        </p:spPr>
        <p:txBody>
          <a:bodyPr/>
          <a:lstStyle/>
          <a:p>
            <a:r>
              <a:rPr lang="en-US" dirty="0">
                <a:solidFill>
                  <a:schemeClr val="bg1"/>
                </a:solidFill>
              </a:rPr>
              <a:t>Statistical Models: Beware!</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921532"/>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Statistical models and tests are based on specific assumptions </a:t>
            </a:r>
          </a:p>
          <a:p>
            <a:pPr lvl="1"/>
            <a:r>
              <a:rPr lang="en-US" dirty="0">
                <a:solidFill>
                  <a:schemeClr val="bg1"/>
                </a:solidFill>
              </a:rPr>
              <a:t>data normally distributed</a:t>
            </a:r>
          </a:p>
          <a:p>
            <a:pPr lvl="1"/>
            <a:r>
              <a:rPr lang="en-US" dirty="0">
                <a:solidFill>
                  <a:schemeClr val="bg1"/>
                </a:solidFill>
              </a:rPr>
              <a:t>x and y independent</a:t>
            </a:r>
          </a:p>
          <a:p>
            <a:r>
              <a:rPr lang="en-US" dirty="0">
                <a:solidFill>
                  <a:schemeClr val="bg1"/>
                </a:solidFill>
              </a:rPr>
              <a:t>Assessing a model means you need to make sure the assumptions are not violated. </a:t>
            </a:r>
          </a:p>
          <a:p>
            <a:pPr marL="1428750" lvl="2" indent="-514350">
              <a:buAutoNum type="arabicPeriod"/>
            </a:pPr>
            <a:endParaRPr lang="en-US" sz="2400" dirty="0">
              <a:solidFill>
                <a:schemeClr val="bg1"/>
              </a:solidFill>
            </a:endParaRPr>
          </a:p>
        </p:txBody>
      </p:sp>
    </p:spTree>
    <p:extLst>
      <p:ext uri="{BB962C8B-B14F-4D97-AF65-F5344CB8AC3E}">
        <p14:creationId xmlns:p14="http://schemas.microsoft.com/office/powerpoint/2010/main" val="4196009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156887"/>
            <a:ext cx="10515600" cy="1325563"/>
          </a:xfrm>
        </p:spPr>
        <p:txBody>
          <a:bodyPr/>
          <a:lstStyle/>
          <a:p>
            <a:r>
              <a:rPr lang="en-US" dirty="0">
                <a:solidFill>
                  <a:schemeClr val="bg1"/>
                </a:solidFill>
              </a:rPr>
              <a:t>Statistical Models: Beware!</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11" name="Content Placeholder 2">
            <a:extLst>
              <a:ext uri="{FF2B5EF4-FFF2-40B4-BE49-F238E27FC236}">
                <a16:creationId xmlns:a16="http://schemas.microsoft.com/office/drawing/2014/main" id="{DDB584BA-480C-A645-B9B9-0F91A74FD0E1}"/>
              </a:ext>
            </a:extLst>
          </p:cNvPr>
          <p:cNvSpPr txBox="1">
            <a:spLocks/>
          </p:cNvSpPr>
          <p:nvPr/>
        </p:nvSpPr>
        <p:spPr>
          <a:xfrm>
            <a:off x="504092" y="921532"/>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Statistical models and tests are based on specific assumptions </a:t>
            </a:r>
          </a:p>
          <a:p>
            <a:pPr lvl="1"/>
            <a:r>
              <a:rPr lang="en-US" dirty="0">
                <a:solidFill>
                  <a:schemeClr val="bg1"/>
                </a:solidFill>
              </a:rPr>
              <a:t>data normally distributed</a:t>
            </a:r>
          </a:p>
          <a:p>
            <a:pPr lvl="1"/>
            <a:r>
              <a:rPr lang="en-US" dirty="0">
                <a:solidFill>
                  <a:schemeClr val="bg1"/>
                </a:solidFill>
              </a:rPr>
              <a:t>x and y independent</a:t>
            </a:r>
          </a:p>
          <a:p>
            <a:r>
              <a:rPr lang="en-US" dirty="0">
                <a:solidFill>
                  <a:schemeClr val="bg1"/>
                </a:solidFill>
              </a:rPr>
              <a:t>Assessing a model means you need to make sure the assumptions are not violated. </a:t>
            </a:r>
          </a:p>
          <a:p>
            <a:r>
              <a:rPr lang="en-US" dirty="0">
                <a:solidFill>
                  <a:schemeClr val="bg1"/>
                </a:solidFill>
              </a:rPr>
              <a:t>There are so many statistical models</a:t>
            </a:r>
            <a:r>
              <a:rPr lang="mr-IN" dirty="0">
                <a:solidFill>
                  <a:schemeClr val="bg1"/>
                </a:solidFill>
              </a:rPr>
              <a:t>…</a:t>
            </a:r>
            <a:endParaRPr lang="en-US" dirty="0">
              <a:solidFill>
                <a:schemeClr val="bg1"/>
              </a:solidFill>
            </a:endParaRPr>
          </a:p>
          <a:p>
            <a:pPr marL="1428750" lvl="2" indent="-514350">
              <a:buAutoNum type="arabicPeriod"/>
            </a:pPr>
            <a:endParaRPr lang="en-US" sz="2400" dirty="0">
              <a:solidFill>
                <a:schemeClr val="bg1"/>
              </a:solidFill>
            </a:endParaRPr>
          </a:p>
        </p:txBody>
      </p:sp>
      <p:pic>
        <p:nvPicPr>
          <p:cNvPr id="5" name="Picture 4">
            <a:extLst>
              <a:ext uri="{FF2B5EF4-FFF2-40B4-BE49-F238E27FC236}">
                <a16:creationId xmlns:a16="http://schemas.microsoft.com/office/drawing/2014/main" id="{7C163BBB-3170-8145-B0A6-D4A568F8D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236" y="4001294"/>
            <a:ext cx="4437529" cy="2366682"/>
          </a:xfrm>
          <a:prstGeom prst="rect">
            <a:avLst/>
          </a:prstGeom>
        </p:spPr>
      </p:pic>
    </p:spTree>
    <p:extLst>
      <p:ext uri="{BB962C8B-B14F-4D97-AF65-F5344CB8AC3E}">
        <p14:creationId xmlns:p14="http://schemas.microsoft.com/office/powerpoint/2010/main" val="3440593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972" y="258750"/>
            <a:ext cx="10515600" cy="1325563"/>
          </a:xfrm>
        </p:spPr>
        <p:txBody>
          <a:bodyPr/>
          <a:lstStyle/>
          <a:p>
            <a:r>
              <a:rPr lang="en-US" dirty="0">
                <a:solidFill>
                  <a:schemeClr val="bg1"/>
                </a:solidFill>
              </a:rPr>
              <a:t>Statistical vs. Mathematical Model </a:t>
            </a:r>
          </a:p>
        </p:txBody>
      </p:sp>
      <p:sp>
        <p:nvSpPr>
          <p:cNvPr id="3" name="Content Placeholder 2"/>
          <p:cNvSpPr>
            <a:spLocks noGrp="1"/>
          </p:cNvSpPr>
          <p:nvPr>
            <p:ph idx="1"/>
          </p:nvPr>
        </p:nvSpPr>
        <p:spPr>
          <a:xfrm>
            <a:off x="791227" y="1527486"/>
            <a:ext cx="7886700" cy="406587"/>
          </a:xfrm>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marL="0" indent="0" algn="ctr">
              <a:buNone/>
            </a:pPr>
            <a:r>
              <a:rPr lang="en-US" dirty="0">
                <a:solidFill>
                  <a:schemeClr val="bg1"/>
                </a:solidFill>
              </a:rPr>
              <a:t>The choice depends on the research question!</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Tree>
    <p:extLst>
      <p:ext uri="{BB962C8B-B14F-4D97-AF65-F5344CB8AC3E}">
        <p14:creationId xmlns:p14="http://schemas.microsoft.com/office/powerpoint/2010/main" val="578678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0"/>
            <a:ext cx="10515600" cy="1325563"/>
          </a:xfrm>
        </p:spPr>
        <p:txBody>
          <a:bodyPr/>
          <a:lstStyle/>
          <a:p>
            <a:r>
              <a:rPr lang="en-US" dirty="0">
                <a:solidFill>
                  <a:schemeClr val="bg1"/>
                </a:solidFill>
              </a:rPr>
              <a:t>Mechanistic Models</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5" name="Content Placeholder 2">
            <a:extLst>
              <a:ext uri="{FF2B5EF4-FFF2-40B4-BE49-F238E27FC236}">
                <a16:creationId xmlns:a16="http://schemas.microsoft.com/office/drawing/2014/main" id="{B65330CA-D8A8-0B49-B121-33EB6C1978CF}"/>
              </a:ext>
            </a:extLst>
          </p:cNvPr>
          <p:cNvSpPr txBox="1">
            <a:spLocks/>
          </p:cNvSpPr>
          <p:nvPr/>
        </p:nvSpPr>
        <p:spPr>
          <a:xfrm>
            <a:off x="504092" y="921532"/>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Goal: To </a:t>
            </a:r>
            <a:r>
              <a:rPr lang="en-US" sz="3200" b="1" dirty="0">
                <a:solidFill>
                  <a:schemeClr val="accent2"/>
                </a:solidFill>
              </a:rPr>
              <a:t>demonstrate the processes </a:t>
            </a:r>
            <a:r>
              <a:rPr lang="en-US" sz="3200" dirty="0">
                <a:solidFill>
                  <a:schemeClr val="bg1"/>
                </a:solidFill>
              </a:rPr>
              <a:t>that underlie a relationship between x and y</a:t>
            </a:r>
          </a:p>
          <a:p>
            <a:pPr marL="457200" lvl="1" indent="0">
              <a:buNone/>
            </a:pPr>
            <a:endParaRPr lang="en-US" sz="2800" dirty="0">
              <a:solidFill>
                <a:schemeClr val="bg1"/>
              </a:solidFill>
            </a:endParaRPr>
          </a:p>
          <a:p>
            <a:pPr marL="971550" lvl="1" indent="-514350">
              <a:buAutoNum type="arabicPeriod"/>
            </a:pPr>
            <a:endParaRPr lang="en-US" sz="2400" dirty="0">
              <a:solidFill>
                <a:schemeClr val="bg1"/>
              </a:solidFill>
            </a:endParaRPr>
          </a:p>
        </p:txBody>
      </p:sp>
    </p:spTree>
    <p:extLst>
      <p:ext uri="{BB962C8B-B14F-4D97-AF65-F5344CB8AC3E}">
        <p14:creationId xmlns:p14="http://schemas.microsoft.com/office/powerpoint/2010/main" val="38866941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92" y="0"/>
            <a:ext cx="10515600" cy="1325563"/>
          </a:xfrm>
        </p:spPr>
        <p:txBody>
          <a:bodyPr/>
          <a:lstStyle/>
          <a:p>
            <a:r>
              <a:rPr lang="en-US" dirty="0">
                <a:solidFill>
                  <a:schemeClr val="bg1"/>
                </a:solidFill>
              </a:rPr>
              <a:t>Mechanistic Models</a:t>
            </a:r>
          </a:p>
        </p:txBody>
      </p:sp>
      <p:pic>
        <p:nvPicPr>
          <p:cNvPr id="4" name="Picture 3">
            <a:extLst>
              <a:ext uri="{FF2B5EF4-FFF2-40B4-BE49-F238E27FC236}">
                <a16:creationId xmlns:a16="http://schemas.microsoft.com/office/drawing/2014/main" id="{2F725EDE-70CB-194D-B2EB-54425C5D9BB3}"/>
              </a:ext>
            </a:extLst>
          </p:cNvPr>
          <p:cNvPicPr>
            <a:picLocks noChangeAspect="1"/>
          </p:cNvPicPr>
          <p:nvPr/>
        </p:nvPicPr>
        <p:blipFill>
          <a:blip r:embed="rId2"/>
          <a:stretch>
            <a:fillRect/>
          </a:stretch>
        </p:blipFill>
        <p:spPr>
          <a:xfrm>
            <a:off x="10213144" y="17439"/>
            <a:ext cx="1978856" cy="1808186"/>
          </a:xfrm>
          <a:prstGeom prst="rect">
            <a:avLst/>
          </a:prstGeom>
        </p:spPr>
      </p:pic>
      <p:sp>
        <p:nvSpPr>
          <p:cNvPr id="5" name="Content Placeholder 2">
            <a:extLst>
              <a:ext uri="{FF2B5EF4-FFF2-40B4-BE49-F238E27FC236}">
                <a16:creationId xmlns:a16="http://schemas.microsoft.com/office/drawing/2014/main" id="{B65330CA-D8A8-0B49-B121-33EB6C1978CF}"/>
              </a:ext>
            </a:extLst>
          </p:cNvPr>
          <p:cNvSpPr txBox="1">
            <a:spLocks/>
          </p:cNvSpPr>
          <p:nvPr/>
        </p:nvSpPr>
        <p:spPr>
          <a:xfrm>
            <a:off x="504092" y="921532"/>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1"/>
                </a:solidFill>
              </a:rPr>
              <a:t>Goal: To </a:t>
            </a:r>
            <a:r>
              <a:rPr lang="en-US" sz="3200" b="1" dirty="0">
                <a:solidFill>
                  <a:schemeClr val="accent2"/>
                </a:solidFill>
              </a:rPr>
              <a:t>demonstrate the processes </a:t>
            </a:r>
            <a:r>
              <a:rPr lang="en-US" sz="3200" dirty="0">
                <a:solidFill>
                  <a:schemeClr val="bg1"/>
                </a:solidFill>
              </a:rPr>
              <a:t>that underlie a relationship between x and y</a:t>
            </a:r>
          </a:p>
          <a:p>
            <a:pPr lvl="1"/>
            <a:r>
              <a:rPr lang="en-US" sz="2800" dirty="0">
                <a:solidFill>
                  <a:schemeClr val="bg1"/>
                </a:solidFill>
              </a:rPr>
              <a:t>Find a significant relationship using a p-value as a measure of relationship strength.</a:t>
            </a:r>
          </a:p>
        </p:txBody>
      </p:sp>
    </p:spTree>
    <p:extLst>
      <p:ext uri="{BB962C8B-B14F-4D97-AF65-F5344CB8AC3E}">
        <p14:creationId xmlns:p14="http://schemas.microsoft.com/office/powerpoint/2010/main" val="2061713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3246</TotalTime>
  <Words>5654</Words>
  <Application>Microsoft Macintosh PowerPoint</Application>
  <PresentationFormat>Widescreen</PresentationFormat>
  <Paragraphs>763</Paragraphs>
  <Slides>126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126</vt:i4>
      </vt:variant>
    </vt:vector>
  </HeadingPairs>
  <TitlesOfParts>
    <vt:vector size="132" baseType="lpstr">
      <vt:lpstr>Arial</vt:lpstr>
      <vt:lpstr>Calibri</vt:lpstr>
      <vt:lpstr>Calibri Light</vt:lpstr>
      <vt:lpstr>Cambria Math</vt:lpstr>
      <vt:lpstr>Franklin Gothic Medium</vt:lpstr>
      <vt:lpstr>Office Theme</vt:lpstr>
      <vt:lpstr>Introduction to the Population Biology of Infectious Disease</vt:lpstr>
      <vt:lpstr>Goals for this lecture</vt:lpstr>
      <vt:lpstr>Goals for this lecture</vt:lpstr>
      <vt:lpstr>Goals for this lecture</vt:lpstr>
      <vt:lpstr>Goals for this lecture</vt:lpstr>
      <vt:lpstr>Goals for this lecture</vt:lpstr>
      <vt:lpstr>Goals for this lecture</vt:lpstr>
      <vt:lpstr>Goals for this lecture</vt:lpstr>
      <vt:lpstr>Goals for this lecture</vt:lpstr>
      <vt:lpstr>Goals for this lecture</vt:lpstr>
      <vt:lpstr>Goals for this lecture</vt:lpstr>
      <vt:lpstr>What is global health?</vt:lpstr>
      <vt:lpstr>What is global health?</vt:lpstr>
      <vt:lpstr>What is global health?</vt:lpstr>
      <vt:lpstr>What are the major threats to global health? (e.g. globally, the leading causes of death)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Parasites and Pathogens</vt:lpstr>
      <vt:lpstr>PowerPoint Presentation</vt:lpstr>
      <vt:lpstr>PowerPoint Presentation</vt:lpstr>
      <vt:lpstr>PowerPoint Presentation</vt:lpstr>
      <vt:lpstr>Parasites and pathogens have shaped human history.</vt:lpstr>
      <vt:lpstr>Parasites and pathogens have shaped human history.</vt:lpstr>
      <vt:lpstr>Parasites and pathogens have shaped human history.</vt:lpstr>
      <vt:lpstr>Parasites and pathogens have shaped human history.</vt:lpstr>
      <vt:lpstr>Parasites and pathogens have shaped human history.</vt:lpstr>
      <vt:lpstr>Parasites and pathogens have shaped human history.</vt:lpstr>
      <vt:lpstr>PowerPoint Presentation</vt:lpstr>
      <vt:lpstr>PowerPoint Presentation</vt:lpstr>
      <vt:lpstr>PowerPoint Presentation</vt:lpstr>
      <vt:lpstr>We’ll use population biology to try to understand their transmission.</vt:lpstr>
      <vt:lpstr>What is science?</vt:lpstr>
      <vt:lpstr>What is science?</vt:lpstr>
      <vt:lpstr>What is science?</vt:lpstr>
      <vt:lpstr>Observations and Laws and Principles</vt:lpstr>
      <vt:lpstr>Data and Models</vt:lpstr>
      <vt:lpstr>PowerPoint Presentation</vt:lpstr>
      <vt:lpstr>Data and Models</vt:lpstr>
      <vt:lpstr>Are these data?</vt:lpstr>
      <vt:lpstr>Are these data?</vt:lpstr>
      <vt:lpstr>Are these data?</vt:lpstr>
      <vt:lpstr>Are these data?</vt:lpstr>
      <vt:lpstr>Are these data?</vt:lpstr>
      <vt:lpstr>Are these data?</vt:lpstr>
      <vt:lpstr>Are these data?</vt:lpstr>
      <vt:lpstr>Are these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Things to consider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and Models</vt:lpstr>
      <vt:lpstr>PowerPoint Presentation</vt:lpstr>
      <vt:lpstr>What is science?</vt:lpstr>
      <vt:lpstr>PowerPoint Presentation</vt:lpstr>
      <vt:lpstr>PowerPoint Presentation</vt:lpstr>
      <vt:lpstr>PowerPoint Presentation</vt:lpstr>
      <vt:lpstr>PowerPoint Presentation</vt:lpstr>
      <vt:lpstr>Models: many types</vt:lpstr>
      <vt:lpstr>PowerPoint Presentation</vt:lpstr>
      <vt:lpstr>PowerPoint Presentation</vt:lpstr>
      <vt:lpstr>PowerPoint Presentation</vt:lpstr>
      <vt:lpstr>Statistical vs. Mathematical Model </vt:lpstr>
      <vt:lpstr>Statistical Models</vt:lpstr>
      <vt:lpstr>Statistical Models</vt:lpstr>
      <vt:lpstr>Statistical Models</vt:lpstr>
      <vt:lpstr>Statistical Models</vt:lpstr>
      <vt:lpstr>1. Example Question: What is the trajectory of Malagasy population size through time?</vt:lpstr>
      <vt:lpstr>1. Example Question: What is the trajectory of Malagasy population size through time?</vt:lpstr>
      <vt:lpstr>PowerPoint Presentation</vt:lpstr>
      <vt:lpstr>PowerPoint Presentation</vt:lpstr>
      <vt:lpstr>PowerPoint Presentation</vt:lpstr>
      <vt:lpstr>PowerPoint Presentation</vt:lpstr>
      <vt:lpstr>Statistical Models: Beware!</vt:lpstr>
      <vt:lpstr>Statistical Models: Beware!</vt:lpstr>
      <vt:lpstr>Statistical Models: Beware!</vt:lpstr>
      <vt:lpstr>Statistical vs. Mathematical Model </vt:lpstr>
      <vt:lpstr>Mechanistic Models</vt:lpstr>
      <vt:lpstr>Mechanistic Models</vt:lpstr>
      <vt:lpstr>Mechanistic Models</vt:lpstr>
      <vt:lpstr>Mechanistic Models</vt:lpstr>
      <vt:lpstr>PowerPoint Presentation</vt:lpstr>
      <vt:lpstr>PowerPoint Presentation</vt:lpstr>
      <vt:lpstr>PowerPoint Presentation</vt:lpstr>
      <vt:lpstr>PowerPoint Presentation</vt:lpstr>
      <vt:lpstr>Mechanistic Models: Beware!</vt:lpstr>
      <vt:lpstr>Mechanistic Models: Beware!</vt:lpstr>
      <vt:lpstr>Mechanistic Models: Beware!</vt:lpstr>
      <vt:lpstr>Mechanistic Models: Beware!</vt:lpstr>
      <vt:lpstr>Mechanistic Models: Beware!</vt:lpstr>
      <vt:lpstr>It is ideal when statistical and mechanistic models meet:</vt:lpstr>
      <vt:lpstr>Parasites and pathogens have also shaped hus:an history.</vt:lpstr>
      <vt:lpstr>PowerPoint Presentation</vt:lpstr>
      <vt:lpstr>PowerPoint Presentation</vt:lpstr>
      <vt:lpstr>PowerPoint Presentation</vt:lpstr>
      <vt:lpstr>PowerPoint Presentation</vt:lpstr>
      <vt:lpstr>PowerPoint Presentation</vt:lpstr>
      <vt:lpstr>Epidemiology vs. Population Biology (Disease Ecology)</vt:lpstr>
      <vt:lpstr>PowerPoint Presentation</vt:lpstr>
      <vt:lpstr>PowerPoint Presentation</vt:lpstr>
      <vt:lpstr>PowerPoint Presentation</vt:lpstr>
      <vt:lpstr>PowerPoint Presentation</vt:lpstr>
      <vt:lpstr>A Tool for Modeling</vt:lpstr>
      <vt:lpstr>PowerPoint Presentation</vt:lpstr>
      <vt:lpstr>International Clinics on Infectious Disease, Dynamics, &amp;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Cara Brook</dc:creator>
  <cp:lastModifiedBy>Cara Brook</cp:lastModifiedBy>
  <cp:revision>87</cp:revision>
  <dcterms:created xsi:type="dcterms:W3CDTF">2018-01-14T04:11:12Z</dcterms:created>
  <dcterms:modified xsi:type="dcterms:W3CDTF">2024-01-08T19:47:55Z</dcterms:modified>
</cp:coreProperties>
</file>